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81" r:id="rId3"/>
    <p:sldId id="282" r:id="rId4"/>
    <p:sldId id="268" r:id="rId5"/>
    <p:sldId id="283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5" r:id="rId17"/>
    <p:sldId id="277" r:id="rId18"/>
    <p:sldId id="274" r:id="rId19"/>
    <p:sldId id="276" r:id="rId20"/>
    <p:sldId id="278" r:id="rId21"/>
    <p:sldId id="279" r:id="rId22"/>
    <p:sldId id="258" r:id="rId23"/>
    <p:sldId id="280" r:id="rId24"/>
    <p:sldId id="259" r:id="rId25"/>
    <p:sldId id="260" r:id="rId26"/>
    <p:sldId id="261" r:id="rId27"/>
    <p:sldId id="262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1pPr>
    <a:lvl2pPr marL="0" marR="0" indent="228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2pPr>
    <a:lvl3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3pPr>
    <a:lvl4pPr marL="0" marR="0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4pPr>
    <a:lvl5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5pPr>
    <a:lvl6pPr marL="0" marR="0" indent="1143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6pPr>
    <a:lvl7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7pPr>
    <a:lvl8pPr marL="0" marR="0" indent="1600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8pPr>
    <a:lvl9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829B"/>
    <a:srgbClr val="D9D9D9"/>
    <a:srgbClr val="A5D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45"/>
    <p:restoredTop sz="94650"/>
  </p:normalViewPr>
  <p:slideViewPr>
    <p:cSldViewPr snapToGrid="0">
      <p:cViewPr varScale="1">
        <p:scale>
          <a:sx n="69" d="100"/>
          <a:sy n="69" d="100"/>
        </p:scale>
        <p:origin x="25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317500"/>
            <a:ext cx="24103509" cy="554355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1866900" y="2197100"/>
            <a:ext cx="15544800" cy="2377082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sz="half" idx="1"/>
          </p:nvPr>
        </p:nvSpPr>
        <p:spPr>
          <a:xfrm>
            <a:off x="1993900" y="6333386"/>
            <a:ext cx="13601700" cy="6488629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" name="logo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36" y="864429"/>
            <a:ext cx="3174423" cy="1039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siegel transp.pdf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9913" y="724354"/>
            <a:ext cx="1318641" cy="131961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8"/>
          <p:cNvSpPr/>
          <p:nvPr/>
        </p:nvSpPr>
        <p:spPr>
          <a:xfrm flipV="1">
            <a:off x="21637206" y="541722"/>
            <a:ext cx="1" cy="1684877"/>
          </a:xfrm>
          <a:prstGeom prst="line">
            <a:avLst/>
          </a:prstGeom>
          <a:ln w="30480">
            <a:solidFill>
              <a:schemeClr val="accent3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16154400" y="12712700"/>
            <a:ext cx="4267200" cy="736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0" y="317500"/>
            <a:ext cx="24104600" cy="979200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1866899" y="2193925"/>
            <a:ext cx="15544801" cy="2377083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sz="half" idx="1"/>
          </p:nvPr>
        </p:nvSpPr>
        <p:spPr>
          <a:xfrm>
            <a:off x="1993899" y="3504207"/>
            <a:ext cx="13601701" cy="5425456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" name="siegel transp.pdf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9913" y="724354"/>
            <a:ext cx="1318641" cy="1319613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hape 30"/>
          <p:cNvSpPr/>
          <p:nvPr/>
        </p:nvSpPr>
        <p:spPr>
          <a:xfrm flipV="1">
            <a:off x="21637206" y="541722"/>
            <a:ext cx="1" cy="1684877"/>
          </a:xfrm>
          <a:prstGeom prst="line">
            <a:avLst/>
          </a:prstGeom>
          <a:ln w="30480">
            <a:solidFill>
              <a:schemeClr val="accent3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pic>
        <p:nvPicPr>
          <p:cNvPr id="31" name="logo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36" y="864429"/>
            <a:ext cx="3174423" cy="1039462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16154400" y="12712700"/>
            <a:ext cx="4267200" cy="736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317500"/>
            <a:ext cx="11273334" cy="1308100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866900" y="2197100"/>
            <a:ext cx="15544800" cy="2377082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1993900" y="3505200"/>
            <a:ext cx="13601700" cy="9316815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8" name="logo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36" y="864429"/>
            <a:ext cx="3174423" cy="1039462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xfrm>
            <a:off x="16154400" y="12712700"/>
            <a:ext cx="4267200" cy="736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50195" y="12906376"/>
            <a:ext cx="23145155" cy="1"/>
          </a:xfrm>
          <a:prstGeom prst="line">
            <a:avLst/>
          </a:prstGeom>
          <a:ln w="3175">
            <a:solidFill>
              <a:srgbClr val="000000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19421" y="809625"/>
            <a:ext cx="23145156" cy="2232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45154" cy="9720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2pPr marL="319999" indent="-319999"/>
            <a:lvl3pPr marL="499999" indent="-319999"/>
            <a:lvl4pPr marL="679999" indent="-319999"/>
            <a:lvl5pPr marL="860000" indent="-320000"/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22183649" y="13050688"/>
            <a:ext cx="1590751" cy="34767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hape 6"/>
          <p:cNvSpPr/>
          <p:nvPr/>
        </p:nvSpPr>
        <p:spPr>
          <a:xfrm>
            <a:off x="634999" y="13050688"/>
            <a:ext cx="1945611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2400"/>
            </a:lvl1pPr>
          </a:lstStyle>
          <a:p>
            <a:r>
              <a:rPr lang="de-CH" dirty="0"/>
              <a:t>Data Management </a:t>
            </a:r>
            <a:r>
              <a:rPr lang="de-CH" dirty="0" err="1"/>
              <a:t>for</a:t>
            </a:r>
            <a:r>
              <a:rPr lang="de-CH" dirty="0"/>
              <a:t> Dynamic Multimedia Analytics and Retrieval</a:t>
            </a:r>
            <a:r>
              <a:rPr dirty="0"/>
              <a:t> – </a:t>
            </a:r>
            <a:r>
              <a:rPr lang="de-CH" dirty="0"/>
              <a:t>PhD Defense</a:t>
            </a:r>
            <a:r>
              <a:rPr dirty="0"/>
              <a:t> – </a:t>
            </a:r>
            <a:r>
              <a:rPr lang="de-CH" dirty="0"/>
              <a:t>Ralph Gasser</a:t>
            </a:r>
            <a:r>
              <a:rPr dirty="0"/>
              <a:t>, University of Basel, </a:t>
            </a:r>
            <a:r>
              <a:rPr lang="de-CH" dirty="0"/>
              <a:t>November 2022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9pPr>
    </p:titleStyle>
    <p:bodyStyle>
      <a:lvl1pPr marL="0" marR="0" indent="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1pPr>
      <a:lvl2pPr marL="40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2pPr>
      <a:lvl3pPr marL="58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3pPr>
      <a:lvl4pPr marL="76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4pPr>
      <a:lvl5pPr marL="939999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5pPr>
      <a:lvl6pPr marL="27432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6pPr>
      <a:lvl7pPr marL="32004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7pPr>
      <a:lvl8pPr marL="36576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8pPr>
      <a:lvl9pPr marL="41148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1pPr>
      <a:lvl2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2pPr>
      <a:lvl3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3pPr>
      <a:lvl4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4pPr>
      <a:lvl5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5pPr>
      <a:lvl6pPr marL="0" marR="0" indent="2286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6pPr>
      <a:lvl7pPr marL="0" marR="0" indent="2743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7pPr>
      <a:lvl8pPr marL="0" marR="0" indent="3200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8pPr>
      <a:lvl9pPr marL="0" marR="0" indent="3657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38.jpeg"/><Relationship Id="rId3" Type="http://schemas.openxmlformats.org/officeDocument/2006/relationships/image" Target="../media/image34.svg"/><Relationship Id="rId7" Type="http://schemas.openxmlformats.org/officeDocument/2006/relationships/image" Target="../media/image49.png"/><Relationship Id="rId12" Type="http://schemas.openxmlformats.org/officeDocument/2006/relationships/image" Target="../media/image37.jpeg"/><Relationship Id="rId17" Type="http://schemas.openxmlformats.org/officeDocument/2006/relationships/image" Target="../media/image42.jpeg"/><Relationship Id="rId2" Type="http://schemas.openxmlformats.org/officeDocument/2006/relationships/image" Target="../media/image33.pn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6.jpeg"/><Relationship Id="rId5" Type="http://schemas.openxmlformats.org/officeDocument/2006/relationships/image" Target="../media/image48.svg"/><Relationship Id="rId15" Type="http://schemas.openxmlformats.org/officeDocument/2006/relationships/image" Target="../media/image40.jpeg"/><Relationship Id="rId10" Type="http://schemas.openxmlformats.org/officeDocument/2006/relationships/image" Target="../media/image35.jpeg"/><Relationship Id="rId4" Type="http://schemas.openxmlformats.org/officeDocument/2006/relationships/image" Target="../media/image47.png"/><Relationship Id="rId9" Type="http://schemas.openxmlformats.org/officeDocument/2006/relationships/image" Target="../media/image51.png"/><Relationship Id="rId1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55.png"/><Relationship Id="rId3" Type="http://schemas.openxmlformats.org/officeDocument/2006/relationships/image" Target="../media/image34.sv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17" Type="http://schemas.openxmlformats.org/officeDocument/2006/relationships/image" Target="../media/image54.jpeg"/><Relationship Id="rId2" Type="http://schemas.openxmlformats.org/officeDocument/2006/relationships/image" Target="../media/image33.png"/><Relationship Id="rId16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9.jpeg"/><Relationship Id="rId5" Type="http://schemas.openxmlformats.org/officeDocument/2006/relationships/image" Target="../media/image48.svg"/><Relationship Id="rId15" Type="http://schemas.openxmlformats.org/officeDocument/2006/relationships/image" Target="../media/image52.tiff"/><Relationship Id="rId10" Type="http://schemas.openxmlformats.org/officeDocument/2006/relationships/image" Target="../media/image38.jpeg"/><Relationship Id="rId19" Type="http://schemas.openxmlformats.org/officeDocument/2006/relationships/image" Target="../media/image56.svg"/><Relationship Id="rId4" Type="http://schemas.openxmlformats.org/officeDocument/2006/relationships/image" Target="../media/image47.pn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57.jpeg"/><Relationship Id="rId3" Type="http://schemas.openxmlformats.org/officeDocument/2006/relationships/image" Target="../media/image34.sv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17" Type="http://schemas.openxmlformats.org/officeDocument/2006/relationships/image" Target="../media/image54.jpeg"/><Relationship Id="rId2" Type="http://schemas.openxmlformats.org/officeDocument/2006/relationships/image" Target="../media/image33.png"/><Relationship Id="rId16" Type="http://schemas.openxmlformats.org/officeDocument/2006/relationships/image" Target="../media/image56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9.jpeg"/><Relationship Id="rId5" Type="http://schemas.openxmlformats.org/officeDocument/2006/relationships/image" Target="../media/image48.svg"/><Relationship Id="rId15" Type="http://schemas.openxmlformats.org/officeDocument/2006/relationships/image" Target="../media/image55.png"/><Relationship Id="rId10" Type="http://schemas.openxmlformats.org/officeDocument/2006/relationships/image" Target="../media/image38.jpeg"/><Relationship Id="rId19" Type="http://schemas.openxmlformats.org/officeDocument/2006/relationships/image" Target="../media/image58.png"/><Relationship Id="rId4" Type="http://schemas.openxmlformats.org/officeDocument/2006/relationships/image" Target="../media/image47.pn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50.svg"/><Relationship Id="rId3" Type="http://schemas.openxmlformats.org/officeDocument/2006/relationships/image" Target="../media/image34.svg"/><Relationship Id="rId21" Type="http://schemas.openxmlformats.org/officeDocument/2006/relationships/image" Target="../media/image63.pn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17" Type="http://schemas.openxmlformats.org/officeDocument/2006/relationships/image" Target="../media/image49.png"/><Relationship Id="rId2" Type="http://schemas.openxmlformats.org/officeDocument/2006/relationships/image" Target="../media/image33.png"/><Relationship Id="rId16" Type="http://schemas.openxmlformats.org/officeDocument/2006/relationships/image" Target="../media/image60.png"/><Relationship Id="rId20" Type="http://schemas.openxmlformats.org/officeDocument/2006/relationships/image" Target="../media/image6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9.jpeg"/><Relationship Id="rId5" Type="http://schemas.openxmlformats.org/officeDocument/2006/relationships/image" Target="../media/image48.svg"/><Relationship Id="rId15" Type="http://schemas.openxmlformats.org/officeDocument/2006/relationships/image" Target="../media/image59.png"/><Relationship Id="rId10" Type="http://schemas.openxmlformats.org/officeDocument/2006/relationships/image" Target="../media/image38.jpeg"/><Relationship Id="rId19" Type="http://schemas.openxmlformats.org/officeDocument/2006/relationships/image" Target="../media/image61.JPG"/><Relationship Id="rId4" Type="http://schemas.openxmlformats.org/officeDocument/2006/relationships/image" Target="../media/image47.pn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3.png"/><Relationship Id="rId3" Type="http://schemas.openxmlformats.org/officeDocument/2006/relationships/image" Target="../media/image34.svg"/><Relationship Id="rId7" Type="http://schemas.openxmlformats.org/officeDocument/2006/relationships/image" Target="../media/image38.jpeg"/><Relationship Id="rId12" Type="http://schemas.openxmlformats.org/officeDocument/2006/relationships/image" Target="../media/image4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11" Type="http://schemas.openxmlformats.org/officeDocument/2006/relationships/image" Target="../media/image41.jpeg"/><Relationship Id="rId5" Type="http://schemas.openxmlformats.org/officeDocument/2006/relationships/image" Target="../media/image36.jpeg"/><Relationship Id="rId10" Type="http://schemas.openxmlformats.org/officeDocument/2006/relationships/image" Target="../media/image40.jpeg"/><Relationship Id="rId4" Type="http://schemas.openxmlformats.org/officeDocument/2006/relationships/image" Target="../media/image35.jpe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3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svg"/><Relationship Id="rId7" Type="http://schemas.openxmlformats.org/officeDocument/2006/relationships/image" Target="../media/image38.jpeg"/><Relationship Id="rId12" Type="http://schemas.openxmlformats.org/officeDocument/2006/relationships/image" Target="../media/image4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11" Type="http://schemas.openxmlformats.org/officeDocument/2006/relationships/image" Target="../media/image41.jpeg"/><Relationship Id="rId5" Type="http://schemas.openxmlformats.org/officeDocument/2006/relationships/image" Target="../media/image36.jpeg"/><Relationship Id="rId10" Type="http://schemas.openxmlformats.org/officeDocument/2006/relationships/image" Target="../media/image40.jpeg"/><Relationship Id="rId4" Type="http://schemas.openxmlformats.org/officeDocument/2006/relationships/image" Target="../media/image35.jpe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xfrm>
            <a:off x="1866898" y="3628821"/>
            <a:ext cx="20851005" cy="1367420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ts val="7700"/>
              </a:lnSpc>
            </a:pPr>
            <a:r>
              <a:rPr lang="en-GB" dirty="0"/>
              <a:t>Data Management for Dynamic Multimedia Analytics and Retrieval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sz="half" idx="1"/>
          </p:nvPr>
        </p:nvSpPr>
        <p:spPr>
          <a:xfrm>
            <a:off x="1892299" y="5268789"/>
            <a:ext cx="20851005" cy="486194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spcBef>
                <a:spcPts val="2000"/>
              </a:spcBef>
              <a:defRPr sz="3000">
                <a:latin typeface="+mn-lt"/>
                <a:ea typeface="+mn-ea"/>
                <a:cs typeface="+mn-cs"/>
                <a:sym typeface="FoundrySterling-Demi"/>
              </a:defRPr>
            </a:pPr>
            <a:r>
              <a:rPr lang="de-CH" dirty="0"/>
              <a:t>PhD Defense</a:t>
            </a:r>
            <a:endParaRPr dirty="0"/>
          </a:p>
          <a:p>
            <a:pPr>
              <a:lnSpc>
                <a:spcPct val="120000"/>
              </a:lnSpc>
              <a:spcBef>
                <a:spcPts val="2000"/>
              </a:spcBef>
              <a:defRPr sz="3000"/>
            </a:pPr>
            <a:endParaRPr dirty="0"/>
          </a:p>
          <a:p>
            <a:pPr>
              <a:lnSpc>
                <a:spcPct val="120000"/>
              </a:lnSpc>
              <a:defRPr sz="3000"/>
            </a:pPr>
            <a:r>
              <a:rPr lang="de-CH" dirty="0"/>
              <a:t>Ralph Gasser</a:t>
            </a:r>
            <a:r>
              <a:rPr dirty="0">
                <a:solidFill>
                  <a:schemeClr val="accent3"/>
                </a:solidFill>
              </a:rPr>
              <a:t>&lt;</a:t>
            </a:r>
            <a:r>
              <a:rPr lang="de-CH" dirty="0" err="1">
                <a:solidFill>
                  <a:schemeClr val="accent3"/>
                </a:solidFill>
              </a:rPr>
              <a:t>ralph.gasser</a:t>
            </a:r>
            <a:r>
              <a:rPr dirty="0">
                <a:solidFill>
                  <a:schemeClr val="accent3"/>
                </a:solidFill>
              </a:rPr>
              <a:t>@</a:t>
            </a:r>
            <a:r>
              <a:rPr dirty="0" err="1">
                <a:solidFill>
                  <a:schemeClr val="accent3"/>
                </a:solidFill>
              </a:rPr>
              <a:t>unibas.ch</a:t>
            </a:r>
            <a:r>
              <a:rPr dirty="0">
                <a:solidFill>
                  <a:schemeClr val="accent3"/>
                </a:solidFill>
              </a:rPr>
              <a:t>&gt;</a:t>
            </a:r>
            <a:br>
              <a:rPr dirty="0">
                <a:solidFill>
                  <a:schemeClr val="accent3"/>
                </a:solidFill>
              </a:rPr>
            </a:br>
            <a:r>
              <a:rPr dirty="0"/>
              <a:t>Databases and Information Systems (DBIS) Group, Department of Mathematics and Computer Science, University of Basel</a:t>
            </a:r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spcBef>
                <a:spcPts val="2000"/>
              </a:spcBef>
              <a:defRPr sz="3000"/>
            </a:pPr>
            <a:r>
              <a:rPr dirty="0"/>
              <a:t>Basel, </a:t>
            </a:r>
            <a:r>
              <a:rPr lang="de-CH" dirty="0"/>
              <a:t>28 November 2022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573E-14C3-0DD9-9659-D2887028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06FAE-5AD4-9795-3995-70E6EE449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2132534" cy="9720413"/>
          </a:xfrm>
          <a:ln>
            <a:noFill/>
          </a:ln>
        </p:spPr>
        <p:txBody>
          <a:bodyPr/>
          <a:lstStyle/>
          <a:p>
            <a:r>
              <a:rPr lang="en-GB" b="1" dirty="0"/>
              <a:t>Sketch: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Proximity-based Queries (NNS, FNS, Range-search etc.) are enabled by </a:t>
            </a:r>
            <a:r>
              <a:rPr lang="en-GB" i="1" dirty="0">
                <a:solidFill>
                  <a:schemeClr val="accent5"/>
                </a:solidFill>
              </a:rPr>
              <a:t>functions</a:t>
            </a:r>
            <a:r>
              <a:rPr lang="en-GB" dirty="0">
                <a:solidFill>
                  <a:schemeClr val="accent5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(e.g. Euclidean distance)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Function evaluation is integrated into </a:t>
            </a:r>
            <a:r>
              <a:rPr lang="en-GB" i="1" dirty="0">
                <a:solidFill>
                  <a:schemeClr val="accent5"/>
                </a:solidFill>
              </a:rPr>
              <a:t>relational algebra </a:t>
            </a:r>
            <a:r>
              <a:rPr lang="en-GB" dirty="0">
                <a:solidFill>
                  <a:schemeClr val="tx1"/>
                </a:solidFill>
              </a:rPr>
              <a:t>(relational extension)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Functions themselves are </a:t>
            </a:r>
            <a:r>
              <a:rPr lang="en-GB" i="1" dirty="0">
                <a:solidFill>
                  <a:schemeClr val="accent5"/>
                </a:solidFill>
              </a:rPr>
              <a:t>first-class citizens </a:t>
            </a:r>
            <a:r>
              <a:rPr lang="en-GB" dirty="0">
                <a:solidFill>
                  <a:schemeClr val="tx1"/>
                </a:solidFill>
              </a:rPr>
              <a:t>of the DBMS and allow for optimization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3BA04B-B9EE-8BBB-A87C-B44D09E5CD70}"/>
              </a:ext>
            </a:extLst>
          </p:cNvPr>
          <p:cNvSpPr/>
          <p:nvPr/>
        </p:nvSpPr>
        <p:spPr>
          <a:xfrm>
            <a:off x="17245913" y="6145832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A167EC-B9B6-8BB5-1E89-A2CA4B4EBEFA}"/>
              </a:ext>
            </a:extLst>
          </p:cNvPr>
          <p:cNvSpPr/>
          <p:nvPr/>
        </p:nvSpPr>
        <p:spPr>
          <a:xfrm>
            <a:off x="17245913" y="7249954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81877A-07A2-141B-B3A8-CCF95C038E7D}"/>
              </a:ext>
            </a:extLst>
          </p:cNvPr>
          <p:cNvSpPr/>
          <p:nvPr/>
        </p:nvSpPr>
        <p:spPr>
          <a:xfrm>
            <a:off x="17245913" y="8354076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92C5E7-A3CF-A8B8-8D35-3C45AA0C6341}"/>
              </a:ext>
            </a:extLst>
          </p:cNvPr>
          <p:cNvSpPr/>
          <p:nvPr/>
        </p:nvSpPr>
        <p:spPr>
          <a:xfrm>
            <a:off x="17245913" y="9458198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567893-A266-CFEC-46A0-8A4869619675}"/>
              </a:ext>
            </a:extLst>
          </p:cNvPr>
          <p:cNvSpPr/>
          <p:nvPr/>
        </p:nvSpPr>
        <p:spPr>
          <a:xfrm>
            <a:off x="17245913" y="10562320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0B04A2-6095-C542-F098-38EBC204AA0B}"/>
              </a:ext>
            </a:extLst>
          </p:cNvPr>
          <p:cNvCxnSpPr>
            <a:stCxn id="4" idx="2"/>
          </p:cNvCxnSpPr>
          <p:nvPr/>
        </p:nvCxnSpPr>
        <p:spPr>
          <a:xfrm>
            <a:off x="18458893" y="6940921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74CCBC-EAA0-4AE6-BD18-329E4FA401F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8458893" y="8045043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D23950-3B39-0553-A267-26475088A09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8458893" y="9149165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FF396-6B07-5CDA-70F0-DEA8CD6E046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8458893" y="10253287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E1D672-8ED6-8614-7C86-27CD1151FF6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8458893" y="11357409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EE4386AE-2F0A-7BFB-4859-0584A30CDDC4}"/>
              </a:ext>
            </a:extLst>
          </p:cNvPr>
          <p:cNvSpPr/>
          <p:nvPr/>
        </p:nvSpPr>
        <p:spPr>
          <a:xfrm>
            <a:off x="16032934" y="7249954"/>
            <a:ext cx="951722" cy="3079102"/>
          </a:xfrm>
          <a:prstGeom prst="leftBrac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084C90-8AE2-F972-AE08-154985D1424D}"/>
              </a:ext>
            </a:extLst>
          </p:cNvPr>
          <p:cNvSpPr txBox="1"/>
          <p:nvPr/>
        </p:nvSpPr>
        <p:spPr>
          <a:xfrm>
            <a:off x="13527903" y="8391960"/>
            <a:ext cx="2473434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kNN</a:t>
            </a:r>
            <a:r>
              <a:rPr lang="en-GB" b="1" dirty="0"/>
              <a:t> / </a:t>
            </a: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NNS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F24799-2A41-35AD-FB44-104378CDA20E}"/>
                  </a:ext>
                </a:extLst>
              </p:cNvPr>
              <p:cNvSpPr txBox="1"/>
              <p:nvPr/>
            </p:nvSpPr>
            <p:spPr>
              <a:xfrm>
                <a:off x="20290635" y="7395015"/>
                <a:ext cx="3414501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sSub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𝐿</m:t>
                        </m:r>
                      </m:e>
                      <m:sub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d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𝑓</m:t>
                        </m:r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,</m:t>
                        </m:r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𝑞</m:t>
                        </m:r>
                      </m:e>
                    </m:d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→</m:t>
                    </m:r>
                    <m:r>
                      <a:rPr kumimoji="0" lang="de-CH" sz="2400" b="0" i="0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 </m:t>
                    </m:r>
                  </m:oMath>
                </a14:m>
                <a:r>
                  <a:rPr kumimoji="0" lang="en-GB" sz="24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onaco" pitchFamily="2" charset="77"/>
                    <a:sym typeface="FoundrySterling-Book"/>
                  </a:rPr>
                  <a:t>distance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F24799-2A41-35AD-FB44-104378CDA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0635" y="7395015"/>
                <a:ext cx="3414501" cy="461665"/>
              </a:xfrm>
              <a:prstGeom prst="rect">
                <a:avLst/>
              </a:prstGeom>
              <a:blipFill>
                <a:blip r:embed="rId2"/>
                <a:stretch>
                  <a:fillRect l="-370" t="-10811" b="-297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DD888F-CCDD-0B49-F216-DADC5917106A}"/>
              </a:ext>
            </a:extLst>
          </p:cNvPr>
          <p:cNvSpPr txBox="1"/>
          <p:nvPr/>
        </p:nvSpPr>
        <p:spPr>
          <a:xfrm>
            <a:off x="20657475" y="8499137"/>
            <a:ext cx="304766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distance ASC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8F779-B0DA-1F4F-2653-605C4B6D7FA2}"/>
              </a:ext>
            </a:extLst>
          </p:cNvPr>
          <p:cNvSpPr txBox="1"/>
          <p:nvPr/>
        </p:nvSpPr>
        <p:spPr>
          <a:xfrm>
            <a:off x="21537491" y="9603259"/>
            <a:ext cx="77788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C611E1-C2A6-8B4B-1749-5591A179A777}"/>
              </a:ext>
            </a:extLst>
          </p:cNvPr>
          <p:cNvSpPr txBox="1"/>
          <p:nvPr/>
        </p:nvSpPr>
        <p:spPr>
          <a:xfrm>
            <a:off x="20828365" y="10800452"/>
            <a:ext cx="219614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id,distance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onaco" pitchFamily="2" charset="77"/>
              <a:sym typeface="FoundrySterling-Book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5D562C-B1B8-8112-92FA-56DC0A42971B}"/>
              </a:ext>
            </a:extLst>
          </p:cNvPr>
          <p:cNvSpPr txBox="1"/>
          <p:nvPr/>
        </p:nvSpPr>
        <p:spPr>
          <a:xfrm>
            <a:off x="19924471" y="6267753"/>
            <a:ext cx="341450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paintings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BEF4CE-E646-1680-A967-9A010A0F5431}"/>
              </a:ext>
            </a:extLst>
          </p:cNvPr>
          <p:cNvSpPr txBox="1"/>
          <p:nvPr/>
        </p:nvSpPr>
        <p:spPr>
          <a:xfrm>
            <a:off x="13858901" y="3568750"/>
            <a:ext cx="919998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select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id, L2(feature,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[0.0,0.0,0.0]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)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distance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from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paintings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order by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distance </a:t>
            </a:r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limit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3274586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9A4A-740E-A3C2-18C3-0FD3FDCE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Optimising the Query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F8E37-24BA-28EE-DC4E-A54A5F29F671}"/>
              </a:ext>
            </a:extLst>
          </p:cNvPr>
          <p:cNvSpPr/>
          <p:nvPr/>
        </p:nvSpPr>
        <p:spPr>
          <a:xfrm>
            <a:off x="4433101" y="425221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4A16C6-0132-E07A-D6FB-5E7A9CFDE754}"/>
              </a:ext>
            </a:extLst>
          </p:cNvPr>
          <p:cNvSpPr/>
          <p:nvPr/>
        </p:nvSpPr>
        <p:spPr>
          <a:xfrm>
            <a:off x="4433101" y="535633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6412F1-9829-A294-307A-DD21F5771031}"/>
              </a:ext>
            </a:extLst>
          </p:cNvPr>
          <p:cNvSpPr/>
          <p:nvPr/>
        </p:nvSpPr>
        <p:spPr>
          <a:xfrm>
            <a:off x="4433101" y="6460455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6A747-C89A-AB5D-E1D3-EB1B51F22798}"/>
              </a:ext>
            </a:extLst>
          </p:cNvPr>
          <p:cNvSpPr/>
          <p:nvPr/>
        </p:nvSpPr>
        <p:spPr>
          <a:xfrm>
            <a:off x="4433101" y="75645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16958B-0A9B-D293-8E5B-B3C54EECAF70}"/>
              </a:ext>
            </a:extLst>
          </p:cNvPr>
          <p:cNvSpPr/>
          <p:nvPr/>
        </p:nvSpPr>
        <p:spPr>
          <a:xfrm>
            <a:off x="4433101" y="86686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4FB28F-12A0-CBF3-65CA-5FCB9EE1C6F9}"/>
              </a:ext>
            </a:extLst>
          </p:cNvPr>
          <p:cNvCxnSpPr>
            <a:stCxn id="4" idx="2"/>
          </p:cNvCxnSpPr>
          <p:nvPr/>
        </p:nvCxnSpPr>
        <p:spPr>
          <a:xfrm>
            <a:off x="5646081" y="5047300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63DDC8-3B93-2001-6B16-BC0C31643EC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5646081" y="6151422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EF208B-E258-CF08-E379-F8E4B077E4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646081" y="7255544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A25D83-EC6B-CD68-1EB7-6F4F3038018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646081" y="83596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02D973-9E57-3FE0-DAB5-FD66C8C6E77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646081" y="94637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1750677A-8869-61E2-CB7A-66802FA62692}"/>
              </a:ext>
            </a:extLst>
          </p:cNvPr>
          <p:cNvSpPr/>
          <p:nvPr/>
        </p:nvSpPr>
        <p:spPr>
          <a:xfrm>
            <a:off x="3220122" y="5356333"/>
            <a:ext cx="951722" cy="3079102"/>
          </a:xfrm>
          <a:prstGeom prst="leftBrac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DAFD8-3993-9D5D-26A9-854856E0ACC2}"/>
              </a:ext>
            </a:extLst>
          </p:cNvPr>
          <p:cNvSpPr txBox="1"/>
          <p:nvPr/>
        </p:nvSpPr>
        <p:spPr>
          <a:xfrm>
            <a:off x="715091" y="6498339"/>
            <a:ext cx="2473434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kNN</a:t>
            </a:r>
            <a:r>
              <a:rPr lang="en-GB" b="1" dirty="0"/>
              <a:t> / </a:t>
            </a: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NNS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23D881-1599-A6D7-0641-9DFAE8F73389}"/>
              </a:ext>
            </a:extLst>
          </p:cNvPr>
          <p:cNvSpPr/>
          <p:nvPr/>
        </p:nvSpPr>
        <p:spPr>
          <a:xfrm>
            <a:off x="10559397" y="2865790"/>
            <a:ext cx="242596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Scan[VAF]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DB4179-B7A3-0CAA-DECA-F9550C1E19BA}"/>
              </a:ext>
            </a:extLst>
          </p:cNvPr>
          <p:cNvSpPr/>
          <p:nvPr/>
        </p:nvSpPr>
        <p:spPr>
          <a:xfrm>
            <a:off x="10559397" y="3973882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5F0E28-EBA3-FC4C-B5EB-F434A721721B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11772377" y="3660879"/>
            <a:ext cx="0" cy="31300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68D708-AA7A-AEF0-ED22-6F3FC795A22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11772377" y="4768971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AA80B89-2818-0A1E-29E8-DC0C5D20F36B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7197254" y="4130800"/>
            <a:ext cx="0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E4DD6A5E-FDA5-6A92-44AD-2161C05A0721}"/>
              </a:ext>
            </a:extLst>
          </p:cNvPr>
          <p:cNvSpPr/>
          <p:nvPr/>
        </p:nvSpPr>
        <p:spPr>
          <a:xfrm>
            <a:off x="15984274" y="450097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5E0C28-05E8-C4DA-3C3F-13BEFCFA05AB}"/>
              </a:ext>
            </a:extLst>
          </p:cNvPr>
          <p:cNvSpPr/>
          <p:nvPr/>
        </p:nvSpPr>
        <p:spPr>
          <a:xfrm>
            <a:off x="15377787" y="5605101"/>
            <a:ext cx="3638927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08EDB4-8A58-2B28-11B5-987534EF0A03}"/>
              </a:ext>
            </a:extLst>
          </p:cNvPr>
          <p:cNvSpPr/>
          <p:nvPr/>
        </p:nvSpPr>
        <p:spPr>
          <a:xfrm>
            <a:off x="15377788" y="6750942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 err="1">
                <a:solidFill>
                  <a:schemeClr val="accent3">
                    <a:lumOff val="-4117"/>
                  </a:schemeClr>
                </a:solidFill>
              </a:rPr>
              <a:t>Limiting+Order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21A8D5-E4E2-DB21-8235-5A49ADE3E38A}"/>
              </a:ext>
            </a:extLst>
          </p:cNvPr>
          <p:cNvSpPr/>
          <p:nvPr/>
        </p:nvSpPr>
        <p:spPr>
          <a:xfrm>
            <a:off x="15377787" y="7855682"/>
            <a:ext cx="3638924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9F2546-7881-7E10-AEC5-1C07C69488F8}"/>
              </a:ext>
            </a:extLst>
          </p:cNvPr>
          <p:cNvCxnSpPr>
            <a:stCxn id="44" idx="2"/>
          </p:cNvCxnSpPr>
          <p:nvPr/>
        </p:nvCxnSpPr>
        <p:spPr>
          <a:xfrm>
            <a:off x="17197254" y="529606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535F99-ACB9-CB5A-C8B1-7C912A6FC61C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17197251" y="6400190"/>
            <a:ext cx="3" cy="35075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7D04BED-A048-864A-E3F7-81B36A7D640E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7197249" y="7546031"/>
            <a:ext cx="5" cy="309651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F2510AE-DB58-DB0C-41D3-E10A68208E7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7197249" y="8650771"/>
            <a:ext cx="5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185E9D27-22E5-01F7-7B0F-A071F25BEC96}"/>
              </a:ext>
            </a:extLst>
          </p:cNvPr>
          <p:cNvSpPr/>
          <p:nvPr/>
        </p:nvSpPr>
        <p:spPr>
          <a:xfrm>
            <a:off x="10559397" y="8342320"/>
            <a:ext cx="242596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Scan[PQ]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29EE9E5-2BA7-1986-8D84-EB33550BD81A}"/>
              </a:ext>
            </a:extLst>
          </p:cNvPr>
          <p:cNvSpPr/>
          <p:nvPr/>
        </p:nvSpPr>
        <p:spPr>
          <a:xfrm>
            <a:off x="10559397" y="942882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D2079F6-4F29-B908-18CA-CC64D720622F}"/>
              </a:ext>
            </a:extLst>
          </p:cNvPr>
          <p:cNvSpPr/>
          <p:nvPr/>
        </p:nvSpPr>
        <p:spPr>
          <a:xfrm>
            <a:off x="10559397" y="10532945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AA23038-D9D8-00A0-2452-46D980FDA479}"/>
              </a:ext>
            </a:extLst>
          </p:cNvPr>
          <p:cNvSpPr/>
          <p:nvPr/>
        </p:nvSpPr>
        <p:spPr>
          <a:xfrm>
            <a:off x="10559397" y="1163706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484F68D-EFD6-84E7-1877-05C32333C2C9}"/>
              </a:ext>
            </a:extLst>
          </p:cNvPr>
          <p:cNvCxnSpPr>
            <a:cxnSpLocks/>
            <a:stCxn id="75" idx="2"/>
            <a:endCxn id="77" idx="0"/>
          </p:cNvCxnSpPr>
          <p:nvPr/>
        </p:nvCxnSpPr>
        <p:spPr>
          <a:xfrm>
            <a:off x="11772377" y="9137409"/>
            <a:ext cx="0" cy="29141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FCC83F8-5F53-C53D-D3D7-CB1FD295EA0A}"/>
              </a:ext>
            </a:extLst>
          </p:cNvPr>
          <p:cNvCxnSpPr>
            <a:cxnSpLocks/>
            <a:stCxn id="77" idx="2"/>
          </p:cNvCxnSpPr>
          <p:nvPr/>
        </p:nvCxnSpPr>
        <p:spPr>
          <a:xfrm>
            <a:off x="11772377" y="10223912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634F011-5D19-29CC-C054-BDF0C277F36F}"/>
              </a:ext>
            </a:extLst>
          </p:cNvPr>
          <p:cNvCxnSpPr>
            <a:cxnSpLocks/>
            <a:stCxn id="78" idx="2"/>
            <a:endCxn id="79" idx="0"/>
          </p:cNvCxnSpPr>
          <p:nvPr/>
        </p:nvCxnSpPr>
        <p:spPr>
          <a:xfrm>
            <a:off x="11772377" y="11328034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E4EABDE-F217-F6DE-5982-881EF7C082CB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1772377" y="1243215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88323E3-5B35-B769-0324-DA6C11AB34A3}"/>
              </a:ext>
            </a:extLst>
          </p:cNvPr>
          <p:cNvCxnSpPr/>
          <p:nvPr/>
        </p:nvCxnSpPr>
        <p:spPr>
          <a:xfrm>
            <a:off x="7632441" y="6460455"/>
            <a:ext cx="7053943" cy="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BC0ED20-58B4-2CB8-CA65-663CB8D9CB31}"/>
              </a:ext>
            </a:extLst>
          </p:cNvPr>
          <p:cNvCxnSpPr>
            <a:cxnSpLocks/>
          </p:cNvCxnSpPr>
          <p:nvPr/>
        </p:nvCxnSpPr>
        <p:spPr>
          <a:xfrm flipV="1">
            <a:off x="7632441" y="3660879"/>
            <a:ext cx="1884783" cy="214276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CAF728F-C58F-219F-D3A3-6113125A5809}"/>
              </a:ext>
            </a:extLst>
          </p:cNvPr>
          <p:cNvCxnSpPr>
            <a:cxnSpLocks/>
          </p:cNvCxnSpPr>
          <p:nvPr/>
        </p:nvCxnSpPr>
        <p:spPr>
          <a:xfrm>
            <a:off x="7682481" y="7070730"/>
            <a:ext cx="1834743" cy="254757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E8C0161-A042-175B-7001-7A79F3A40A37}"/>
              </a:ext>
            </a:extLst>
          </p:cNvPr>
          <p:cNvSpPr txBox="1"/>
          <p:nvPr/>
        </p:nvSpPr>
        <p:spPr>
          <a:xfrm>
            <a:off x="7445463" y="3064384"/>
            <a:ext cx="1986358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1 Index Replacement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BFD4F5F-8978-A993-7254-1AC021A31E0E}"/>
              </a:ext>
            </a:extLst>
          </p:cNvPr>
          <p:cNvSpPr txBox="1"/>
          <p:nvPr/>
        </p:nvSpPr>
        <p:spPr>
          <a:xfrm>
            <a:off x="7360060" y="9162740"/>
            <a:ext cx="1986358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3 Index Replacement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38B61A9-50B4-D7BA-6738-A065A4A74412}"/>
              </a:ext>
            </a:extLst>
          </p:cNvPr>
          <p:cNvSpPr txBox="1"/>
          <p:nvPr/>
        </p:nvSpPr>
        <p:spPr>
          <a:xfrm>
            <a:off x="10244936" y="5911587"/>
            <a:ext cx="3313386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Optimised Order &amp; Limit</a:t>
            </a:r>
          </a:p>
        </p:txBody>
      </p:sp>
    </p:spTree>
    <p:extLst>
      <p:ext uri="{BB962C8B-B14F-4D97-AF65-F5344CB8AC3E}">
        <p14:creationId xmlns:p14="http://schemas.microsoft.com/office/powerpoint/2010/main" val="397319869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0A2F-C7C0-D80F-E077-D7ECB5E9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Cost Model for Results Quality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87D4A-FDCD-0181-E87F-F1141F1623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01722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4FC-B7EC-B4C8-7E39-23D9A86C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Index </a:t>
            </a:r>
            <a:r>
              <a:rPr lang="en-GB" dirty="0" err="1"/>
              <a:t>Maintainance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D0DF5-C6D3-E640-678F-D6AE1DCCA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91186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A913-73F8-1A72-2052-EF8A5078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Putting Everything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473E9-2A14-3F22-20FB-ED30D6994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6972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2D1DD-6D6C-7E2F-9694-158A3908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ABD7AA-2F26-1B96-ED66-AC6B4BE1A4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b="1" dirty="0"/>
                  <a:t>Data Collections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dirty="0"/>
                  <a:t>Yandex Deep 1B with different shard sizes (5M, 10M, 100M, 1B),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=96</m:t>
                    </m:r>
                  </m:oMath>
                </a14:m>
                <a:endParaRPr lang="en-GB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dirty="0"/>
                  <a:t>Various feature vectors extracted V3C1 &amp; V3C2 (~2.5M),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∈{3, 256, 512, 1024, 2048}</m:t>
                    </m:r>
                  </m:oMath>
                </a14:m>
                <a:endParaRPr lang="en-GB" b="1" dirty="0"/>
              </a:p>
              <a:p>
                <a:endParaRPr lang="en-GB" b="1" dirty="0"/>
              </a:p>
              <a:p>
                <a:endParaRPr lang="en-GB" b="1" dirty="0"/>
              </a:p>
              <a:p>
                <a:r>
                  <a:rPr lang="en-GB" b="1" dirty="0"/>
                  <a:t>Performed Evaluations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dirty="0"/>
                  <a:t>Comparison: Milvus vs. Cottontail DB on Yandex Deep 1B (brute-force speed)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dirty="0"/>
                  <a:t>The Effect of Data Changes on Yandex Deep 1B (read- and write model)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2"/>
                    </a:solidFill>
                  </a:rPr>
                  <a:t>The Effect of System Configuration on Query Execution Performance on V3C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ABD7AA-2F26-1B96-ED66-AC6B4BE1A4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371" t="-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87919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CD57-AB0E-B238-041C-D44D8F1E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The Effect of Query Execution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0CAA5-92F8-1CA8-F012-C781D398A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95854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FF27E-8CCC-3927-6A07-6515349E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The Effect of Query Execution Planning -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3ED80-9BAD-AC36-8636-D32D9FD51D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74371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2B0E-26B1-F08C-B81F-D71B3AAA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The Effect of Changing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00D16-13C7-9DF6-3EA1-631CE6AD8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26859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C670-4293-7BC5-408F-A8511F13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The Effect of Changing Data -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4A74A-3795-B1DF-FEDE-9C51E5ACC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871679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8BB1-A560-0C63-7524-634F9CEA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Ubiquitous Multimedia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64D61-3B7B-306B-C28A-C0830E50AC95}"/>
              </a:ext>
            </a:extLst>
          </p:cNvPr>
          <p:cNvSpPr txBox="1"/>
          <p:nvPr/>
        </p:nvSpPr>
        <p:spPr>
          <a:xfrm>
            <a:off x="2714664" y="3041652"/>
            <a:ext cx="3862847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Retrieval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F39F30-452C-7FA3-E9A5-9BB31421FFF9}"/>
              </a:ext>
            </a:extLst>
          </p:cNvPr>
          <p:cNvSpPr txBox="1"/>
          <p:nvPr/>
        </p:nvSpPr>
        <p:spPr>
          <a:xfrm>
            <a:off x="2647142" y="9851935"/>
            <a:ext cx="3997889" cy="27648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400" b="1" dirty="0"/>
              <a:t>Storing Large Data Collections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/>
              <a:t>Images, Videos, Audio, 3D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/>
              <a:t>Low-frequency changes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400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400" b="1" dirty="0"/>
              <a:t>Finding Items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/>
              <a:t>“Needle in the haystack”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/>
              <a:t>Short-running queries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EA913C-2F08-55C3-407E-449B9F17A713}"/>
              </a:ext>
            </a:extLst>
          </p:cNvPr>
          <p:cNvSpPr txBox="1"/>
          <p:nvPr/>
        </p:nvSpPr>
        <p:spPr>
          <a:xfrm>
            <a:off x="10187275" y="3008956"/>
            <a:ext cx="3862847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Social Media Analysis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56812-9B3D-9CF9-1EB4-1103CFED005E}"/>
              </a:ext>
            </a:extLst>
          </p:cNvPr>
          <p:cNvSpPr txBox="1"/>
          <p:nvPr/>
        </p:nvSpPr>
        <p:spPr>
          <a:xfrm>
            <a:off x="9912967" y="9843003"/>
            <a:ext cx="4411464" cy="27648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400" b="1" dirty="0"/>
              <a:t>Collecting Data Over Time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/>
              <a:t>Text, Images, Videos etc.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/>
              <a:t>High-frequency changes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4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400" b="1" dirty="0"/>
              <a:t>Performing Analysis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/>
              <a:t>Trends, Tendencies, Interest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/>
              <a:t>Short and long-running queries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694EF-12CE-7811-E267-FC23C3A3866A}"/>
              </a:ext>
            </a:extLst>
          </p:cNvPr>
          <p:cNvSpPr txBox="1"/>
          <p:nvPr/>
        </p:nvSpPr>
        <p:spPr>
          <a:xfrm>
            <a:off x="17756474" y="9851936"/>
            <a:ext cx="4331314" cy="27648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400" b="1" dirty="0"/>
              <a:t>Collecting Data Over Time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/>
              <a:t>Abstract signal data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/>
              <a:t>Little to no changes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4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400" b="1" dirty="0"/>
              <a:t>Analysing Data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/>
              <a:t>Potentially long-running query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/>
              <a:t>Highly optimised </a:t>
            </a:r>
            <a:r>
              <a:rPr lang="en-GB" sz="2400" dirty="0" err="1"/>
              <a:t>appliction</a:t>
            </a:r>
            <a:endParaRPr lang="en-GB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852696-5A74-0AF8-A741-302FE7A1CA0F}"/>
              </a:ext>
            </a:extLst>
          </p:cNvPr>
          <p:cNvSpPr txBox="1"/>
          <p:nvPr/>
        </p:nvSpPr>
        <p:spPr>
          <a:xfrm>
            <a:off x="17582131" y="2951186"/>
            <a:ext cx="4505657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200" b="1" dirty="0"/>
              <a:t>Medical Signal Analysis</a:t>
            </a:r>
            <a:endParaRPr kumimoji="0" lang="en-GB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EF909F9-3FFE-5B54-EFDA-098EA244AC4D}"/>
              </a:ext>
            </a:extLst>
          </p:cNvPr>
          <p:cNvGrpSpPr/>
          <p:nvPr/>
        </p:nvGrpSpPr>
        <p:grpSpPr>
          <a:xfrm>
            <a:off x="2071854" y="4095585"/>
            <a:ext cx="5148469" cy="5471540"/>
            <a:chOff x="2266123" y="4095585"/>
            <a:chExt cx="5148469" cy="547154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9CC8299-80FF-C8B7-4CBF-B55385B4CADC}"/>
                </a:ext>
              </a:extLst>
            </p:cNvPr>
            <p:cNvSpPr/>
            <p:nvPr/>
          </p:nvSpPr>
          <p:spPr>
            <a:xfrm>
              <a:off x="2266123" y="4095585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A56F25D-FE98-CAC1-FAEB-0D3B0BBBEE15}"/>
                </a:ext>
              </a:extLst>
            </p:cNvPr>
            <p:cNvCxnSpPr>
              <a:cxnSpLocks/>
              <a:endCxn id="106" idx="2"/>
            </p:cNvCxnSpPr>
            <p:nvPr/>
          </p:nvCxnSpPr>
          <p:spPr>
            <a:xfrm flipV="1">
              <a:off x="4804904" y="7166690"/>
              <a:ext cx="0" cy="711668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14" name="Graphic 13" descr="Film strip with solid fill">
              <a:extLst>
                <a:ext uri="{FF2B5EF4-FFF2-40B4-BE49-F238E27FC236}">
                  <a16:creationId xmlns:a16="http://schemas.microsoft.com/office/drawing/2014/main" id="{8AE1633A-6E28-CC74-95F5-93B3E64CD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01213" y="5956180"/>
              <a:ext cx="914400" cy="1023598"/>
            </a:xfrm>
            <a:prstGeom prst="rect">
              <a:avLst/>
            </a:prstGeom>
          </p:spPr>
        </p:pic>
        <p:pic>
          <p:nvPicPr>
            <p:cNvPr id="16" name="Graphic 15" descr="Music with solid fill">
              <a:extLst>
                <a:ext uri="{FF2B5EF4-FFF2-40B4-BE49-F238E27FC236}">
                  <a16:creationId xmlns:a16="http://schemas.microsoft.com/office/drawing/2014/main" id="{DDE31F78-BEB5-B663-3B7A-99E4168DD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09436" y="4359279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Images with solid fill">
              <a:extLst>
                <a:ext uri="{FF2B5EF4-FFF2-40B4-BE49-F238E27FC236}">
                  <a16:creationId xmlns:a16="http://schemas.microsoft.com/office/drawing/2014/main" id="{6E567032-FC11-B793-1B5F-A17171939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71045" y="4471922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Cone with solid fill">
              <a:extLst>
                <a:ext uri="{FF2B5EF4-FFF2-40B4-BE49-F238E27FC236}">
                  <a16:creationId xmlns:a16="http://schemas.microsoft.com/office/drawing/2014/main" id="{682D9AEA-1309-A2BE-7BCE-AE34CDFF8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61530" y="6085157"/>
              <a:ext cx="914400" cy="914400"/>
            </a:xfrm>
            <a:prstGeom prst="rect">
              <a:avLst/>
            </a:prstGeom>
          </p:spPr>
        </p:pic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2A9E2F65-3E45-4D9A-107F-F86673A4D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136968" y="7844382"/>
              <a:ext cx="1258957" cy="1258957"/>
            </a:xfrm>
            <a:prstGeom prst="rect">
              <a:avLst/>
            </a:prstGeom>
          </p:spPr>
        </p:pic>
        <p:pic>
          <p:nvPicPr>
            <p:cNvPr id="106" name="Graphic 105" descr="Database with solid fill">
              <a:extLst>
                <a:ext uri="{FF2B5EF4-FFF2-40B4-BE49-F238E27FC236}">
                  <a16:creationId xmlns:a16="http://schemas.microsoft.com/office/drawing/2014/main" id="{9631D756-5104-F984-F6E4-0D58E92D2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88518" y="5733919"/>
              <a:ext cx="1432771" cy="1432771"/>
            </a:xfrm>
            <a:prstGeom prst="rect">
              <a:avLst/>
            </a:prstGeom>
          </p:spPr>
        </p:pic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FA489FC-E14C-EF6C-B59C-280370BEBD3F}"/>
                </a:ext>
              </a:extLst>
            </p:cNvPr>
            <p:cNvCxnSpPr>
              <a:cxnSpLocks/>
            </p:cNvCxnSpPr>
            <p:nvPr/>
          </p:nvCxnSpPr>
          <p:spPr>
            <a:xfrm>
              <a:off x="3985445" y="5395370"/>
              <a:ext cx="346354" cy="44982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4AE8D09-3304-8315-3101-09042E3A83CD}"/>
                </a:ext>
              </a:extLst>
            </p:cNvPr>
            <p:cNvCxnSpPr>
              <a:cxnSpLocks/>
            </p:cNvCxnSpPr>
            <p:nvPr/>
          </p:nvCxnSpPr>
          <p:spPr>
            <a:xfrm>
              <a:off x="3632811" y="6495401"/>
              <a:ext cx="53963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C113ECE2-5CA9-1F14-308F-3692CCFAD2A8}"/>
                </a:ext>
              </a:extLst>
            </p:cNvPr>
            <p:cNvCxnSpPr>
              <a:cxnSpLocks/>
            </p:cNvCxnSpPr>
            <p:nvPr/>
          </p:nvCxnSpPr>
          <p:spPr>
            <a:xfrm>
              <a:off x="5670014" y="6467979"/>
              <a:ext cx="53963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BFB8B7D-0F80-DC85-E438-F10248408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2640" y="5357788"/>
              <a:ext cx="367963" cy="44982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D927904-35C4-FBD9-27D7-73CB6315D94E}"/>
              </a:ext>
            </a:extLst>
          </p:cNvPr>
          <p:cNvGrpSpPr/>
          <p:nvPr/>
        </p:nvGrpSpPr>
        <p:grpSpPr>
          <a:xfrm>
            <a:off x="9544466" y="4113297"/>
            <a:ext cx="5148469" cy="5471540"/>
            <a:chOff x="10287033" y="4178703"/>
            <a:chExt cx="5148469" cy="547154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44B37B8-7C77-5660-9F74-E33B7A95282A}"/>
                </a:ext>
              </a:extLst>
            </p:cNvPr>
            <p:cNvSpPr/>
            <p:nvPr/>
          </p:nvSpPr>
          <p:spPr>
            <a:xfrm>
              <a:off x="10287033" y="4178703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pic>
          <p:nvPicPr>
            <p:cNvPr id="131" name="Graphic 130" descr="Database with solid fill">
              <a:extLst>
                <a:ext uri="{FF2B5EF4-FFF2-40B4-BE49-F238E27FC236}">
                  <a16:creationId xmlns:a16="http://schemas.microsoft.com/office/drawing/2014/main" id="{6B9591A8-F9C1-F5FB-90B8-2D1D9F151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133444" y="5996841"/>
              <a:ext cx="1432771" cy="1432771"/>
            </a:xfrm>
            <a:prstGeom prst="rect">
              <a:avLst/>
            </a:prstGeom>
          </p:spPr>
        </p:pic>
        <p:pic>
          <p:nvPicPr>
            <p:cNvPr id="33" name="Graphic 32" descr="Filter with solid fill">
              <a:extLst>
                <a:ext uri="{FF2B5EF4-FFF2-40B4-BE49-F238E27FC236}">
                  <a16:creationId xmlns:a16="http://schemas.microsoft.com/office/drawing/2014/main" id="{1A80AD39-CFAB-906D-D440-75E569291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374930" y="5878426"/>
              <a:ext cx="972672" cy="972672"/>
            </a:xfrm>
            <a:prstGeom prst="rect">
              <a:avLst/>
            </a:prstGeom>
          </p:spPr>
        </p:pic>
        <p:pic>
          <p:nvPicPr>
            <p:cNvPr id="39" name="Graphic 38" descr="Connections with solid fill">
              <a:extLst>
                <a:ext uri="{FF2B5EF4-FFF2-40B4-BE49-F238E27FC236}">
                  <a16:creationId xmlns:a16="http://schemas.microsoft.com/office/drawing/2014/main" id="{83062696-BC3E-88BA-2A00-1C640FCD1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570911" y="4480969"/>
              <a:ext cx="1162705" cy="1162705"/>
            </a:xfrm>
            <a:prstGeom prst="rect">
              <a:avLst/>
            </a:prstGeom>
          </p:spPr>
        </p:pic>
        <p:pic>
          <p:nvPicPr>
            <p:cNvPr id="45" name="Graphic 44" descr="Influencer with solid fill">
              <a:extLst>
                <a:ext uri="{FF2B5EF4-FFF2-40B4-BE49-F238E27FC236}">
                  <a16:creationId xmlns:a16="http://schemas.microsoft.com/office/drawing/2014/main" id="{A96A028B-FB70-DA62-5AD8-B65030F88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4226045" y="4443178"/>
              <a:ext cx="1200495" cy="1200495"/>
            </a:xfrm>
            <a:prstGeom prst="rect">
              <a:avLst/>
            </a:prstGeom>
          </p:spPr>
        </p:pic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1854EE41-EACA-F122-E147-99A45CF24DCC}"/>
                </a:ext>
              </a:extLst>
            </p:cNvPr>
            <p:cNvCxnSpPr>
              <a:cxnSpLocks/>
              <a:stCxn id="39" idx="3"/>
              <a:endCxn id="33" idx="0"/>
            </p:cNvCxnSpPr>
            <p:nvPr/>
          </p:nvCxnSpPr>
          <p:spPr>
            <a:xfrm>
              <a:off x="11733616" y="5062322"/>
              <a:ext cx="1127650" cy="816104"/>
            </a:xfrm>
            <a:prstGeom prst="curvedConnector2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F9D78043-0140-869E-4C3F-5D5BD42F1A44}"/>
                </a:ext>
              </a:extLst>
            </p:cNvPr>
            <p:cNvCxnSpPr>
              <a:cxnSpLocks/>
              <a:stCxn id="45" idx="1"/>
              <a:endCxn id="33" idx="0"/>
            </p:cNvCxnSpPr>
            <p:nvPr/>
          </p:nvCxnSpPr>
          <p:spPr>
            <a:xfrm rot="10800000" flipV="1">
              <a:off x="12861267" y="5043426"/>
              <a:ext cx="1364779" cy="835000"/>
            </a:xfrm>
            <a:prstGeom prst="curvedConnector2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92" name="Graphic 91" descr="User with solid fill">
              <a:extLst>
                <a:ext uri="{FF2B5EF4-FFF2-40B4-BE49-F238E27FC236}">
                  <a16:creationId xmlns:a16="http://schemas.microsoft.com/office/drawing/2014/main" id="{D05DEBA1-0313-C2A4-4C04-A605695C9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191999" y="8087825"/>
              <a:ext cx="1258957" cy="1258957"/>
            </a:xfrm>
            <a:prstGeom prst="rect">
              <a:avLst/>
            </a:prstGeom>
          </p:spPr>
        </p:pic>
        <p:pic>
          <p:nvPicPr>
            <p:cNvPr id="132" name="Graphic 131" descr="Images with solid fill">
              <a:extLst>
                <a:ext uri="{FF2B5EF4-FFF2-40B4-BE49-F238E27FC236}">
                  <a16:creationId xmlns:a16="http://schemas.microsoft.com/office/drawing/2014/main" id="{D54A1E67-3860-BE9C-CBCB-492E0613B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343208" y="5287883"/>
              <a:ext cx="444354" cy="444354"/>
            </a:xfrm>
            <a:prstGeom prst="rect">
              <a:avLst/>
            </a:prstGeom>
          </p:spPr>
        </p:pic>
        <p:pic>
          <p:nvPicPr>
            <p:cNvPr id="133" name="Graphic 132" descr="Film strip with solid fill">
              <a:extLst>
                <a:ext uri="{FF2B5EF4-FFF2-40B4-BE49-F238E27FC236}">
                  <a16:creationId xmlns:a16="http://schemas.microsoft.com/office/drawing/2014/main" id="{207C439B-FA49-E0F9-E74D-BC3990AB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48488" y="5282634"/>
              <a:ext cx="497098" cy="556462"/>
            </a:xfrm>
            <a:prstGeom prst="rect">
              <a:avLst/>
            </a:prstGeom>
          </p:spPr>
        </p:pic>
        <p:pic>
          <p:nvPicPr>
            <p:cNvPr id="135" name="Graphic 134" descr="Document with solid fill">
              <a:extLst>
                <a:ext uri="{FF2B5EF4-FFF2-40B4-BE49-F238E27FC236}">
                  <a16:creationId xmlns:a16="http://schemas.microsoft.com/office/drawing/2014/main" id="{1AA10BD1-8C98-4EB9-5E8B-BA57B5EAC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3463230" y="4467994"/>
              <a:ext cx="450298" cy="450298"/>
            </a:xfrm>
            <a:prstGeom prst="rect">
              <a:avLst/>
            </a:prstGeom>
          </p:spPr>
        </p:pic>
        <p:pic>
          <p:nvPicPr>
            <p:cNvPr id="136" name="Graphic 135" descr="Images with solid fill">
              <a:extLst>
                <a:ext uri="{FF2B5EF4-FFF2-40B4-BE49-F238E27FC236}">
                  <a16:creationId xmlns:a16="http://schemas.microsoft.com/office/drawing/2014/main" id="{469A07F4-1FCC-A7B2-0BAC-5FD495581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144028" y="4558793"/>
              <a:ext cx="444354" cy="444354"/>
            </a:xfrm>
            <a:prstGeom prst="rect">
              <a:avLst/>
            </a:prstGeom>
          </p:spPr>
        </p:pic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3B68B278-49E7-BE46-0373-CA69D6CDE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9126" y="7409734"/>
              <a:ext cx="0" cy="711668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FE00D9B-7568-6B13-5053-E314367C631C}"/>
              </a:ext>
            </a:extLst>
          </p:cNvPr>
          <p:cNvGrpSpPr/>
          <p:nvPr/>
        </p:nvGrpSpPr>
        <p:grpSpPr>
          <a:xfrm>
            <a:off x="17402243" y="3977456"/>
            <a:ext cx="5148469" cy="5471540"/>
            <a:chOff x="17863343" y="4032956"/>
            <a:chExt cx="5148469" cy="547154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DDB5FECD-F443-065E-2FD3-68B1DDAC0403}"/>
                </a:ext>
              </a:extLst>
            </p:cNvPr>
            <p:cNvSpPr/>
            <p:nvPr/>
          </p:nvSpPr>
          <p:spPr>
            <a:xfrm>
              <a:off x="17863343" y="4032956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pic>
          <p:nvPicPr>
            <p:cNvPr id="140" name="Graphic 139" descr="Database with solid fill">
              <a:extLst>
                <a:ext uri="{FF2B5EF4-FFF2-40B4-BE49-F238E27FC236}">
                  <a16:creationId xmlns:a16="http://schemas.microsoft.com/office/drawing/2014/main" id="{66C163F4-C58A-2707-BE41-AE14E3424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778893" y="6114969"/>
              <a:ext cx="1432771" cy="1432771"/>
            </a:xfrm>
            <a:prstGeom prst="rect">
              <a:avLst/>
            </a:prstGeom>
          </p:spPr>
        </p:pic>
        <p:pic>
          <p:nvPicPr>
            <p:cNvPr id="143" name="Graphic 142" descr="Heartbeat outline">
              <a:extLst>
                <a:ext uri="{FF2B5EF4-FFF2-40B4-BE49-F238E27FC236}">
                  <a16:creationId xmlns:a16="http://schemas.microsoft.com/office/drawing/2014/main" id="{D4A16DCD-239E-4C7C-8CC9-E17F95BEF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9941355" y="4591394"/>
              <a:ext cx="914400" cy="914400"/>
            </a:xfrm>
            <a:prstGeom prst="rect">
              <a:avLst/>
            </a:prstGeom>
          </p:spPr>
        </p:pic>
        <p:pic>
          <p:nvPicPr>
            <p:cNvPr id="145" name="Graphic 144" descr="Doctor male with solid fill">
              <a:extLst>
                <a:ext uri="{FF2B5EF4-FFF2-40B4-BE49-F238E27FC236}">
                  <a16:creationId xmlns:a16="http://schemas.microsoft.com/office/drawing/2014/main" id="{0711EC52-89B4-D546-FE7E-3D94600C6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8607180" y="8123640"/>
              <a:ext cx="914400" cy="914400"/>
            </a:xfrm>
            <a:prstGeom prst="rect">
              <a:avLst/>
            </a:prstGeom>
          </p:spPr>
        </p:pic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84A8332D-C684-E9AD-D2FB-D229FC72A5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99920" y="7657184"/>
              <a:ext cx="580291" cy="56530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7537357A-3D98-83EF-F48F-B55B9812B1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23535" y="7657184"/>
              <a:ext cx="510716" cy="56530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154" name="Graphic 153" descr="Research with solid fill">
              <a:extLst>
                <a:ext uri="{FF2B5EF4-FFF2-40B4-BE49-F238E27FC236}">
                  <a16:creationId xmlns:a16="http://schemas.microsoft.com/office/drawing/2014/main" id="{E84256A0-7962-6C89-7DD7-68FD7A67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1507607" y="8123640"/>
              <a:ext cx="914400" cy="914400"/>
            </a:xfrm>
            <a:prstGeom prst="rect">
              <a:avLst/>
            </a:prstGeom>
          </p:spPr>
        </p:pic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D96C2F11-B2FF-B827-D8CF-0827EEB35FE1}"/>
                </a:ext>
              </a:extLst>
            </p:cNvPr>
            <p:cNvCxnSpPr>
              <a:cxnSpLocks/>
            </p:cNvCxnSpPr>
            <p:nvPr/>
          </p:nvCxnSpPr>
          <p:spPr>
            <a:xfrm>
              <a:off x="20440300" y="5464570"/>
              <a:ext cx="0" cy="53227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32F566FB-52A4-57FA-C6AF-87AE531AAB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78893" y="8580840"/>
              <a:ext cx="148221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15316278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3419-C121-3D11-7AE6-6E90D99A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F56DA-A872-DE3A-F7C9-73ADE7866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14932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05A7-1C40-F05E-F81A-2B01728F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BBCB6-5B18-3774-54E7-A7E3253EB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08500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1866899" y="3703442"/>
            <a:ext cx="8765974" cy="3992311"/>
          </a:xfrm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  <a:p>
            <a:endParaRPr/>
          </a:p>
          <a:p>
            <a:pPr>
              <a:defRPr sz="4000">
                <a:latin typeface="+mj-lt"/>
                <a:ea typeface="+mj-ea"/>
                <a:cs typeface="+mj-cs"/>
                <a:sym typeface="FoundrySterling-Book"/>
              </a:defRPr>
            </a:pPr>
            <a:r>
              <a:t>Questions?</a:t>
            </a:r>
          </a:p>
        </p:txBody>
      </p:sp>
      <p:sp>
        <p:nvSpPr>
          <p:cNvPr id="84" name="Shape 84"/>
          <p:cNvSpPr/>
          <p:nvPr/>
        </p:nvSpPr>
        <p:spPr>
          <a:xfrm>
            <a:off x="1855686" y="10623704"/>
            <a:ext cx="8909646" cy="2377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>
              <a:lnSpc>
                <a:spcPct val="120000"/>
              </a:lnSpc>
              <a:defRPr sz="3000"/>
            </a:pPr>
            <a:r>
              <a:rPr lang="de-CH" dirty="0"/>
              <a:t>Ralph Gasser</a:t>
            </a:r>
            <a:endParaRPr dirty="0"/>
          </a:p>
          <a:p>
            <a:pPr>
              <a:lnSpc>
                <a:spcPct val="120000"/>
              </a:lnSpc>
              <a:defRPr sz="3000"/>
            </a:pPr>
            <a:r>
              <a:rPr lang="de-CH" dirty="0" err="1"/>
              <a:t>ralph.gasser@unibas.ch</a:t>
            </a:r>
            <a:endParaRPr dirty="0"/>
          </a:p>
          <a:p>
            <a:pPr>
              <a:lnSpc>
                <a:spcPct val="120000"/>
              </a:lnSpc>
              <a:defRPr sz="3000"/>
            </a:pPr>
            <a:br>
              <a:rPr dirty="0"/>
            </a:br>
            <a:r>
              <a:rPr sz="2000" dirty="0"/>
              <a:t>Databases and Information Systems (DBIS) Group, </a:t>
            </a:r>
            <a:br>
              <a:rPr sz="2000" dirty="0"/>
            </a:br>
            <a:r>
              <a:rPr sz="2000" dirty="0"/>
              <a:t>Department of Mathematics and Computer Science, University of Basel</a:t>
            </a:r>
          </a:p>
        </p:txBody>
      </p:sp>
      <p:pic>
        <p:nvPicPr>
          <p:cNvPr id="2" name="Picture 1" descr="A picture containing grass, mammal, outdoor&#10;&#10;Description automatically generated">
            <a:extLst>
              <a:ext uri="{FF2B5EF4-FFF2-40B4-BE49-F238E27FC236}">
                <a16:creationId xmlns:a16="http://schemas.microsoft.com/office/drawing/2014/main" id="{6EBBE4FF-F770-4F45-AFD5-B0D648E08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853639" y="2932771"/>
            <a:ext cx="10467276" cy="785045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97096-E3FE-2E43-443E-F48B9A723DBD}"/>
              </a:ext>
            </a:extLst>
          </p:cNvPr>
          <p:cNvSpPr txBox="1"/>
          <p:nvPr/>
        </p:nvSpPr>
        <p:spPr>
          <a:xfrm>
            <a:off x="15232566" y="6214234"/>
            <a:ext cx="5397311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400649794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875E-2B21-EEB8-20B2-F99E81248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(Idealised Case)</a:t>
            </a:r>
          </a:p>
        </p:txBody>
      </p: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37408697-A211-C28A-C8E2-CB109E7BF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13" name="Graphic 12" descr="Thought outline">
            <a:extLst>
              <a:ext uri="{FF2B5EF4-FFF2-40B4-BE49-F238E27FC236}">
                <a16:creationId xmlns:a16="http://schemas.microsoft.com/office/drawing/2014/main" id="{662E78F4-9A8F-266F-D7C0-BFDF19B99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EE481A-D568-A0E5-42D0-A68D87AFA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2FC2C9-19DF-AFA6-D1D0-AD28AD002295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743029-36DD-D25A-D396-52BF9C75FC04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D8C70D-E34B-82F4-19C3-8B8D4EA8DC25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240C6B4-A31D-7455-14EF-D4B069155A64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BEB31D6-EB16-DD37-86F0-FBCDEC446412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B2E7942C-9E13-DF5E-042A-00A5B8B61C95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6B1019-1A54-5018-6ED0-59676C441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4171" y="8548394"/>
            <a:ext cx="2534654" cy="1900989"/>
          </a:xfrm>
          <a:prstGeom prst="rect">
            <a:avLst/>
          </a:prstGeom>
        </p:spPr>
      </p:pic>
      <p:pic>
        <p:nvPicPr>
          <p:cNvPr id="26" name="Graphic 25" descr="Badge Tick1 with solid fill">
            <a:extLst>
              <a:ext uri="{FF2B5EF4-FFF2-40B4-BE49-F238E27FC236}">
                <a16:creationId xmlns:a16="http://schemas.microsoft.com/office/drawing/2014/main" id="{299713DE-8DC9-2C61-502F-4E2085F725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88929" y="7908759"/>
            <a:ext cx="914400" cy="914400"/>
          </a:xfrm>
          <a:prstGeom prst="rect">
            <a:avLst/>
          </a:prstGeom>
        </p:spPr>
      </p:pic>
      <p:sp>
        <p:nvSpPr>
          <p:cNvPr id="28" name="Rectangular Callout 27">
            <a:extLst>
              <a:ext uri="{FF2B5EF4-FFF2-40B4-BE49-F238E27FC236}">
                <a16:creationId xmlns:a16="http://schemas.microsoft.com/office/drawing/2014/main" id="{2A336992-5536-7A00-95AA-063997E291E5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DC946FC-E761-6D49-343C-DF781755CB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95122" y="3493684"/>
            <a:ext cx="2509078" cy="18818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53B4EC2-8745-8418-43B6-7FBFACC2CD09}"/>
              </a:ext>
            </a:extLst>
          </p:cNvPr>
          <p:cNvSpPr txBox="1"/>
          <p:nvPr/>
        </p:nvSpPr>
        <p:spPr>
          <a:xfrm>
            <a:off x="16828882" y="9377238"/>
            <a:ext cx="2145633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832829-DEA3-EEFD-7446-C23EE0E233DD}"/>
              </a:ext>
            </a:extLst>
          </p:cNvPr>
          <p:cNvSpPr txBox="1"/>
          <p:nvPr/>
        </p:nvSpPr>
        <p:spPr>
          <a:xfrm>
            <a:off x="1197283" y="9623515"/>
            <a:ext cx="3133654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1" dirty="0"/>
              <a:t>User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33" name="Picture 32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AAE0AE0A-E5EA-4B44-1388-4FD46CCC16B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35" name="Picture 34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EAFFCDB0-016C-346B-7F88-5866CF12BE2C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37" name="Picture 36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7C84B9A2-53A5-4590-073E-3950D0776CE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39" name="Picture 38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5D15962E-492A-DFCA-E027-ECA32E05D3A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43" name="Picture 42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BD8AA4C8-67D6-54F6-8297-882A592C1AA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ACEDADD-1BD5-31C1-CF4B-45B04D52B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46" name="Picture 45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0794CEA7-6139-53C5-99B0-310516A2E538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2D453D3-8B30-C715-D309-723C6BD49296}"/>
              </a:ext>
            </a:extLst>
          </p:cNvPr>
          <p:cNvSpPr txBox="1"/>
          <p:nvPr/>
        </p:nvSpPr>
        <p:spPr>
          <a:xfrm>
            <a:off x="20216914" y="9586029"/>
            <a:ext cx="3133654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49" name="Picture 48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6FFBCD5D-CF54-F27B-AA2F-B84D18E1F5F5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51" name="Picture 50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A79E27F3-1035-A17D-C442-D8DB12C6D939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287B1043-0461-6A19-F1C3-773B682AC4E8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36979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D3A7-122A-164C-7D2E-B3FCF3378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(Actual Case)</a:t>
            </a:r>
          </a:p>
        </p:txBody>
      </p:sp>
      <p:pic>
        <p:nvPicPr>
          <p:cNvPr id="12" name="Graphic 11" descr="Database outline">
            <a:extLst>
              <a:ext uri="{FF2B5EF4-FFF2-40B4-BE49-F238E27FC236}">
                <a16:creationId xmlns:a16="http://schemas.microsoft.com/office/drawing/2014/main" id="{F249F44F-E9C3-D557-104F-1BE0900D5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13" name="Graphic 12" descr="Thought outline">
            <a:extLst>
              <a:ext uri="{FF2B5EF4-FFF2-40B4-BE49-F238E27FC236}">
                <a16:creationId xmlns:a16="http://schemas.microsoft.com/office/drawing/2014/main" id="{0397D733-3631-A8EA-B12C-7B2A5F10B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50E9B1-183E-E26B-6504-C813523E1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5E3B25-4969-2474-0220-9B1286D9263B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0153BB-5F19-96A7-38C5-A137DDE6B542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2D24F38-88AC-95A2-9E6F-A1B9433B0920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4B4D77-77CA-1F46-60CC-A50DD95B0EBC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1C00CAE-614F-9532-8B73-D0488A63DADD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C92EECF4-A918-38A0-BDC3-DA509E468D1C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7C1EC06A-9E4D-F73E-5427-F37EF6EB9196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A28389-1986-C247-D019-B03FBF288167}"/>
              </a:ext>
            </a:extLst>
          </p:cNvPr>
          <p:cNvSpPr txBox="1"/>
          <p:nvPr/>
        </p:nvSpPr>
        <p:spPr>
          <a:xfrm>
            <a:off x="16828882" y="9438793"/>
            <a:ext cx="2145633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pic>
        <p:nvPicPr>
          <p:cNvPr id="26" name="Picture 25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FA7D41C6-73C8-F01F-8734-3FEDA15E29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27" name="Picture 26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C2F1E63C-F7EA-BC7A-F44D-5FAD67D5B0D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28" name="Picture 27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9298F029-B65D-9F55-7BAC-D24A26E0C52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29" name="Picture 28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3EBAFD54-1F93-87E3-2EB7-2F0E716C717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30" name="Picture 29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B2EE405C-2C40-678D-7599-19CCC22193C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C3E3BF-E023-2C22-B364-9A7833196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32" name="Picture 31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5AE51ED8-27F1-3575-001F-AEEE67C77DF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A13A77D-AD1D-AE5B-713A-4D6E2A01F137}"/>
              </a:ext>
            </a:extLst>
          </p:cNvPr>
          <p:cNvSpPr txBox="1"/>
          <p:nvPr/>
        </p:nvSpPr>
        <p:spPr>
          <a:xfrm>
            <a:off x="20216914" y="9616807"/>
            <a:ext cx="313365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34" name="Picture 33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3CB65352-F7F6-2D34-34D4-8F4F970916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35" name="Picture 34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1E839B39-86B2-7BF9-A888-7B4248CD52C6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2001DDE-D823-8D52-4E05-5C0E87485E5A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9556" y="3453850"/>
            <a:ext cx="1966215" cy="1966215"/>
          </a:xfrm>
          <a:prstGeom prst="rect">
            <a:avLst/>
          </a:prstGeom>
        </p:spPr>
      </p:pic>
      <p:pic>
        <p:nvPicPr>
          <p:cNvPr id="37" name="Picture 4" descr="Grumpy Cat's Death Marks the End of the Joyful Internet | WIRED">
            <a:extLst>
              <a:ext uri="{FF2B5EF4-FFF2-40B4-BE49-F238E27FC236}">
                <a16:creationId xmlns:a16="http://schemas.microsoft.com/office/drawing/2014/main" id="{B7126620-BEDE-F849-801C-D73FC8499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0419" y="8864842"/>
            <a:ext cx="1290147" cy="129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12C5786E-6F1A-27A9-BA8E-D8F1FBE9E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13608" y="8823779"/>
            <a:ext cx="858535" cy="129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Graphic 38" descr="Badge Cross with solid fill">
            <a:extLst>
              <a:ext uri="{FF2B5EF4-FFF2-40B4-BE49-F238E27FC236}">
                <a16:creationId xmlns:a16="http://schemas.microsoft.com/office/drawing/2014/main" id="{7D416F52-A1AA-4320-A74C-0256786C5D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27507" y="7918783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54EB58B-1008-0FEE-CC85-97AE1A5A554D}"/>
              </a:ext>
            </a:extLst>
          </p:cNvPr>
          <p:cNvSpPr txBox="1"/>
          <p:nvPr/>
        </p:nvSpPr>
        <p:spPr>
          <a:xfrm>
            <a:off x="10375187" y="8979693"/>
            <a:ext cx="53380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…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3FF4728A-D890-3265-1CCC-1A65C82710F6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E3791-7F47-6AEB-E67F-08E4A485E89B}"/>
              </a:ext>
            </a:extLst>
          </p:cNvPr>
          <p:cNvSpPr txBox="1"/>
          <p:nvPr/>
        </p:nvSpPr>
        <p:spPr>
          <a:xfrm>
            <a:off x="12427046" y="2747239"/>
            <a:ext cx="226504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by Sketch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E8112-E080-B959-9AAC-619393827057}"/>
              </a:ext>
            </a:extLst>
          </p:cNvPr>
          <p:cNvSpPr txBox="1"/>
          <p:nvPr/>
        </p:nvSpPr>
        <p:spPr>
          <a:xfrm>
            <a:off x="1786357" y="9598052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C586B1-68BE-7FDA-F7A7-990196B97FDD}"/>
              </a:ext>
            </a:extLst>
          </p:cNvPr>
          <p:cNvCxnSpPr>
            <a:cxnSpLocks/>
          </p:cNvCxnSpPr>
          <p:nvPr/>
        </p:nvCxnSpPr>
        <p:spPr>
          <a:xfrm flipH="1">
            <a:off x="4554565" y="9775895"/>
            <a:ext cx="3111456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7A300D-D8A6-938B-DDBD-5E8D850A713C}"/>
              </a:ext>
            </a:extLst>
          </p:cNvPr>
          <p:cNvSpPr txBox="1"/>
          <p:nvPr/>
        </p:nvSpPr>
        <p:spPr>
          <a:xfrm>
            <a:off x="4982505" y="9900488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40398169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3" grpId="0" animBg="1"/>
      <p:bldP spid="41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926D8-5E3C-2B99-4D6C-03E130C2F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(Actual Case)</a:t>
            </a:r>
          </a:p>
        </p:txBody>
      </p:sp>
      <p:pic>
        <p:nvPicPr>
          <p:cNvPr id="4" name="Graphic 3" descr="Database outline">
            <a:extLst>
              <a:ext uri="{FF2B5EF4-FFF2-40B4-BE49-F238E27FC236}">
                <a16:creationId xmlns:a16="http://schemas.microsoft.com/office/drawing/2014/main" id="{502A9769-9BC0-211E-25A4-FF23E2F48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5" name="Graphic 4" descr="Thought outline">
            <a:extLst>
              <a:ext uri="{FF2B5EF4-FFF2-40B4-BE49-F238E27FC236}">
                <a16:creationId xmlns:a16="http://schemas.microsoft.com/office/drawing/2014/main" id="{90AB7F5E-3F33-CACD-81C6-7C97EDD9F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C60A1E-D46B-0DBB-8227-0AF51F8FB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7E891B-4DC1-7EAE-7FA2-E71A349758B4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E3C49C-D3B6-DFC4-E4F5-586452EB65E9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C3FBA6-FDD3-AE5F-38A5-5B39A7D903F3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56B1B7-27E3-1F56-2463-793C57247687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7AEA438-A028-9CBB-4952-9A92AC8EAB0D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F63E85F7-3BA9-9E0B-CD6B-934D20B6A194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A6667A49-84F6-FB34-EF36-BBF0BE8707B0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A331F6-A3CB-A0BF-6603-14911B40B9F1}"/>
              </a:ext>
            </a:extLst>
          </p:cNvPr>
          <p:cNvSpPr txBox="1"/>
          <p:nvPr/>
        </p:nvSpPr>
        <p:spPr>
          <a:xfrm>
            <a:off x="16828882" y="9438793"/>
            <a:ext cx="2145633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pic>
        <p:nvPicPr>
          <p:cNvPr id="15" name="Picture 14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A6C9CE9D-256B-18F8-53A3-9B752B8BDC9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16" name="Picture 15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B4949C48-F1E4-812F-B9E7-3BA8F757874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17" name="Picture 16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C3BA9DA1-51A4-E084-59D9-E98A19229CF0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18" name="Picture 17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F375DC0B-C0BF-D043-B315-D11680A3FAF6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19" name="Picture 18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BF65AD9C-ADDA-DADA-86CF-BFE22046AADA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17A33D-D391-460C-A6D0-61FD3E578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21" name="Picture 20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E0896F7F-9FAD-1C52-F7AA-30FC4A29957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D1FAB0E-C057-902B-FFE5-85399ED7EED8}"/>
              </a:ext>
            </a:extLst>
          </p:cNvPr>
          <p:cNvSpPr txBox="1"/>
          <p:nvPr/>
        </p:nvSpPr>
        <p:spPr>
          <a:xfrm>
            <a:off x="20216914" y="9616807"/>
            <a:ext cx="313365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23" name="Picture 22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17774BA9-C52E-4860-A6BB-87FD4DC5834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24" name="Picture 23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25BD0B08-040B-355E-2B43-F05D1B726F2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pic>
        <p:nvPicPr>
          <p:cNvPr id="27" name="Graphic 26" descr="Badge Cross with solid fill">
            <a:extLst>
              <a:ext uri="{FF2B5EF4-FFF2-40B4-BE49-F238E27FC236}">
                <a16:creationId xmlns:a16="http://schemas.microsoft.com/office/drawing/2014/main" id="{1AA1DA85-6D2F-EA21-9324-749659C1377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827507" y="7918783"/>
            <a:ext cx="914400" cy="914400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45A29077-1307-04B6-F052-443A9F654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32406" y="3479851"/>
            <a:ext cx="1252544" cy="188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DDE88D72-1100-2087-7A2E-AFB06C6643F6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2216" y="8948679"/>
            <a:ext cx="882861" cy="11771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3A145A-CB6E-5DE3-647F-6758A29D8D84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856" y="9020176"/>
            <a:ext cx="1196472" cy="89735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3E17394-B6C1-2E11-7983-C400449D3ABF}"/>
              </a:ext>
            </a:extLst>
          </p:cNvPr>
          <p:cNvSpPr txBox="1"/>
          <p:nvPr/>
        </p:nvSpPr>
        <p:spPr>
          <a:xfrm>
            <a:off x="10062715" y="9101887"/>
            <a:ext cx="53380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…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412EDE27-EBB7-5C10-676A-89DA1A881164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E2DEEB-962C-1395-CB51-4A6E4C4DD1A9}"/>
              </a:ext>
            </a:extLst>
          </p:cNvPr>
          <p:cNvSpPr txBox="1"/>
          <p:nvPr/>
        </p:nvSpPr>
        <p:spPr>
          <a:xfrm>
            <a:off x="12427046" y="2747239"/>
            <a:ext cx="250549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by Example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193D8-2E93-6674-7747-FC926F351874}"/>
              </a:ext>
            </a:extLst>
          </p:cNvPr>
          <p:cNvSpPr txBox="1"/>
          <p:nvPr/>
        </p:nvSpPr>
        <p:spPr>
          <a:xfrm>
            <a:off x="1786357" y="9598052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8875232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FE20-EC96-E821-30F5-22F3B955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(Actual Case)</a:t>
            </a:r>
          </a:p>
        </p:txBody>
      </p:sp>
      <p:pic>
        <p:nvPicPr>
          <p:cNvPr id="4" name="Graphic 3" descr="Database outline">
            <a:extLst>
              <a:ext uri="{FF2B5EF4-FFF2-40B4-BE49-F238E27FC236}">
                <a16:creationId xmlns:a16="http://schemas.microsoft.com/office/drawing/2014/main" id="{B73F404A-5F08-A7D6-F6F1-9B52E3F5F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5" name="Graphic 4" descr="Thought outline">
            <a:extLst>
              <a:ext uri="{FF2B5EF4-FFF2-40B4-BE49-F238E27FC236}">
                <a16:creationId xmlns:a16="http://schemas.microsoft.com/office/drawing/2014/main" id="{CF0629CB-DAF3-A67D-C349-BE1D76372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C0FB3C-F68F-68A2-4329-A8CFDBB46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DDC24F-C83A-7D8F-C92A-7A1A6DC6CD8E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152A17-DA68-CEF1-FE5A-A09684364A83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128BDA-80AC-42B6-B712-2A5E0A5F6551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81B144-6170-10B3-93F1-F73268CD4E92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B1AA15-39E2-883E-67E3-F018FAFAA4FB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A85C10F8-A282-CB3F-D256-5348A416A267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29EFD133-AFA2-9736-C7CB-181BACB9182B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75780E-B933-9D07-1823-6ED33A991EC5}"/>
              </a:ext>
            </a:extLst>
          </p:cNvPr>
          <p:cNvSpPr txBox="1"/>
          <p:nvPr/>
        </p:nvSpPr>
        <p:spPr>
          <a:xfrm>
            <a:off x="16828882" y="9438793"/>
            <a:ext cx="2145633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pic>
        <p:nvPicPr>
          <p:cNvPr id="15" name="Picture 14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E3248E0E-009E-507A-872D-03AC2C32CF0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16" name="Picture 15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24A8D9A1-810F-37A6-F99A-E0C5A3D55F3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17" name="Picture 16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0101A735-F228-BA7E-FEC7-4104232643F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18" name="Picture 17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2D63AB26-9648-B525-C78F-0AEDA319555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19" name="Picture 18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A7374099-8FF6-36F4-A0E5-6FC4E776BF10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58AFF7-1A57-E1FA-B45B-F4EEA957D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21" name="Picture 20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B905D5CA-5F82-CEE3-4EF6-3AA746B92BD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4453102-A31A-C0BB-3810-A221F6613298}"/>
              </a:ext>
            </a:extLst>
          </p:cNvPr>
          <p:cNvSpPr txBox="1"/>
          <p:nvPr/>
        </p:nvSpPr>
        <p:spPr>
          <a:xfrm>
            <a:off x="20216914" y="9616807"/>
            <a:ext cx="313365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23" name="Picture 22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D62B248D-7BD2-56DD-9614-5393B955E4C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24" name="Picture 23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53815AB1-B7DA-DE46-F318-5E487DD55685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14999F0-A0F9-7287-E33C-51FD449A069B}"/>
              </a:ext>
            </a:extLst>
          </p:cNvPr>
          <p:cNvSpPr txBox="1"/>
          <p:nvPr/>
        </p:nvSpPr>
        <p:spPr>
          <a:xfrm>
            <a:off x="10202370" y="9111696"/>
            <a:ext cx="53380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…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84CE13-6DA2-54E4-7317-74BD081E766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7251" y="3616745"/>
            <a:ext cx="2102854" cy="15771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2A7CF78-B0ED-686F-9A8C-5AE16CF45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1689" y="9030353"/>
            <a:ext cx="1481803" cy="11113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F2F634-B1CF-791C-6341-6D367254B8AB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6058" y="9046108"/>
            <a:ext cx="1481803" cy="1111352"/>
          </a:xfrm>
          <a:prstGeom prst="rect">
            <a:avLst/>
          </a:prstGeom>
        </p:spPr>
      </p:pic>
      <p:pic>
        <p:nvPicPr>
          <p:cNvPr id="33" name="Graphic 32" descr="Badge Tick1 with solid fill">
            <a:extLst>
              <a:ext uri="{FF2B5EF4-FFF2-40B4-BE49-F238E27FC236}">
                <a16:creationId xmlns:a16="http://schemas.microsoft.com/office/drawing/2014/main" id="{52ED5E86-6A55-8B48-AA66-33838C58F1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788929" y="7908759"/>
            <a:ext cx="914400" cy="914400"/>
          </a:xfrm>
          <a:prstGeom prst="rect">
            <a:avLst/>
          </a:prstGeom>
        </p:spPr>
      </p:pic>
      <p:pic>
        <p:nvPicPr>
          <p:cNvPr id="35" name="Picture 34" descr="A picture containing floor, indoor, cat, mammal&#10;&#10;Description automatically generated">
            <a:extLst>
              <a:ext uri="{FF2B5EF4-FFF2-40B4-BE49-F238E27FC236}">
                <a16:creationId xmlns:a16="http://schemas.microsoft.com/office/drawing/2014/main" id="{6981FF17-41A8-DB9E-0B0B-010AA58B12B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70230" y="10203264"/>
            <a:ext cx="1119591" cy="1119591"/>
          </a:xfrm>
          <a:prstGeom prst="rect">
            <a:avLst/>
          </a:prstGeom>
        </p:spPr>
      </p:pic>
      <p:pic>
        <p:nvPicPr>
          <p:cNvPr id="39" name="Picture 38" descr="A picture containing grass, mammal, outdoor&#10;&#10;Description automatically generated">
            <a:extLst>
              <a:ext uri="{FF2B5EF4-FFF2-40B4-BE49-F238E27FC236}">
                <a16:creationId xmlns:a16="http://schemas.microsoft.com/office/drawing/2014/main" id="{5E4A5ECF-A468-1EBD-8EB8-76F3B948D6CF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2575317" y="3135675"/>
            <a:ext cx="1205381" cy="90403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3CE1865-BDBB-071D-BA5D-2DBF7783D3F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252932" y="2885949"/>
            <a:ext cx="820786" cy="1091646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3440D8-FAAB-676A-B7F8-B688459EDB5B}"/>
              </a:ext>
            </a:extLst>
          </p:cNvPr>
          <p:cNvCxnSpPr>
            <a:cxnSpLocks/>
          </p:cNvCxnSpPr>
          <p:nvPr/>
        </p:nvCxnSpPr>
        <p:spPr>
          <a:xfrm flipH="1" flipV="1">
            <a:off x="21733982" y="8098798"/>
            <a:ext cx="1896043" cy="1958327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7D8190-21BC-21FF-9F0B-75689B2C410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20663325" y="3977595"/>
            <a:ext cx="561523" cy="1140381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7120562-5470-4084-7BF2-A808133D6305}"/>
              </a:ext>
            </a:extLst>
          </p:cNvPr>
          <p:cNvCxnSpPr>
            <a:cxnSpLocks/>
            <a:stCxn id="39" idx="3"/>
          </p:cNvCxnSpPr>
          <p:nvPr/>
        </p:nvCxnSpPr>
        <p:spPr>
          <a:xfrm flipH="1">
            <a:off x="22877119" y="4190384"/>
            <a:ext cx="300889" cy="1351713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e 2">
            <a:extLst>
              <a:ext uri="{FF2B5EF4-FFF2-40B4-BE49-F238E27FC236}">
                <a16:creationId xmlns:a16="http://schemas.microsoft.com/office/drawing/2014/main" id="{BC157750-5E89-4B73-3336-EAD48D7EAA4A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E6C4-ABE9-66B1-5D6A-4C8CBD662C84}"/>
              </a:ext>
            </a:extLst>
          </p:cNvPr>
          <p:cNvSpPr txBox="1"/>
          <p:nvPr/>
        </p:nvSpPr>
        <p:spPr>
          <a:xfrm>
            <a:off x="12427046" y="2747239"/>
            <a:ext cx="250549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by Example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4B4C25-222D-B4AC-6367-E132F5B975C5}"/>
              </a:ext>
            </a:extLst>
          </p:cNvPr>
          <p:cNvSpPr txBox="1"/>
          <p:nvPr/>
        </p:nvSpPr>
        <p:spPr>
          <a:xfrm>
            <a:off x="1786357" y="9598052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006214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7832-5B62-F99C-4FCD-F15EF137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 of Multimedia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0DFC7-A057-B96B-0574-E904F94D4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Multimedia data is often </a:t>
            </a:r>
            <a:r>
              <a:rPr lang="en-GB" i="1" dirty="0">
                <a:solidFill>
                  <a:schemeClr val="accent5"/>
                </a:solidFill>
              </a:rPr>
              <a:t>unstructured</a:t>
            </a:r>
            <a:r>
              <a:rPr lang="en-GB" dirty="0">
                <a:solidFill>
                  <a:schemeClr val="tx1"/>
                </a:solidFill>
              </a:rPr>
              <a:t> (raw signal data)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Disconnect between data one stores and information one searches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</a:t>
            </a:r>
            <a:r>
              <a:rPr lang="en-GB" dirty="0">
                <a:solidFill>
                  <a:schemeClr val="tx1"/>
                </a:solidFill>
              </a:rPr>
              <a:t>Derivative representations required</a:t>
            </a:r>
          </a:p>
          <a:p>
            <a:endParaRPr lang="en-GB" dirty="0">
              <a:solidFill>
                <a:schemeClr val="accent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We make multimedia data accessible by </a:t>
            </a:r>
            <a:r>
              <a:rPr lang="en-GB" i="1" dirty="0">
                <a:solidFill>
                  <a:schemeClr val="accent5"/>
                </a:solidFill>
              </a:rPr>
              <a:t>metadata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Technical metadata (e.g., resolution)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Textual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descriptions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/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labels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 annotations</a:t>
            </a:r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Abstract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features</a:t>
            </a:r>
          </a:p>
          <a:p>
            <a:endParaRPr lang="en-GB" dirty="0">
              <a:solidFill>
                <a:schemeClr val="accent5"/>
              </a:solidFill>
              <a:sym typeface="Wingdings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Different types of metadata can be searched differently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Boolean retrieval (exact matches)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Similarity search / vector space retrieval (fuzzy)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37D59-CD17-8B8F-6040-79AB5D0B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8858" y="1897632"/>
            <a:ext cx="3050717" cy="2288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CA6A72-E476-026B-8317-A30226AE9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691" y="4596353"/>
            <a:ext cx="2288036" cy="22880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501C42-0C10-9209-515B-20CB2206C73C}"/>
              </a:ext>
            </a:extLst>
          </p:cNvPr>
          <p:cNvSpPr/>
          <p:nvPr/>
        </p:nvSpPr>
        <p:spPr>
          <a:xfrm>
            <a:off x="20491239" y="4004280"/>
            <a:ext cx="360000" cy="360000"/>
          </a:xfrm>
          <a:prstGeom prst="rect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1C60CE-6CA1-180B-DF49-D025AFA90990}"/>
              </a:ext>
            </a:extLst>
          </p:cNvPr>
          <p:cNvCxnSpPr>
            <a:cxnSpLocks/>
          </p:cNvCxnSpPr>
          <p:nvPr/>
        </p:nvCxnSpPr>
        <p:spPr>
          <a:xfrm flipH="1">
            <a:off x="18123691" y="4004279"/>
            <a:ext cx="2367548" cy="592074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435F4B-E515-7E21-4403-54416C2CAF8A}"/>
              </a:ext>
            </a:extLst>
          </p:cNvPr>
          <p:cNvCxnSpPr>
            <a:cxnSpLocks/>
          </p:cNvCxnSpPr>
          <p:nvPr/>
        </p:nvCxnSpPr>
        <p:spPr>
          <a:xfrm flipH="1">
            <a:off x="20411727" y="4364280"/>
            <a:ext cx="439512" cy="2520109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EDEFA1-E43A-05E1-6A70-79481E3CC08A}"/>
              </a:ext>
            </a:extLst>
          </p:cNvPr>
          <p:cNvCxnSpPr>
            <a:cxnSpLocks/>
          </p:cNvCxnSpPr>
          <p:nvPr/>
        </p:nvCxnSpPr>
        <p:spPr>
          <a:xfrm flipH="1">
            <a:off x="20386725" y="4364279"/>
            <a:ext cx="104514" cy="232074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B2E8B3-60DF-1A64-1827-2A5263392A0B}"/>
              </a:ext>
            </a:extLst>
          </p:cNvPr>
          <p:cNvSpPr txBox="1"/>
          <p:nvPr/>
        </p:nvSpPr>
        <p:spPr>
          <a:xfrm>
            <a:off x="20422496" y="7395258"/>
            <a:ext cx="1861087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</a:rPr>
              <a:t>”rabbit”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2A0804-54B1-807E-5EDF-F618E3D60F83}"/>
              </a:ext>
            </a:extLst>
          </p:cNvPr>
          <p:cNvSpPr txBox="1"/>
          <p:nvPr/>
        </p:nvSpPr>
        <p:spPr>
          <a:xfrm>
            <a:off x="21687174" y="7862933"/>
            <a:ext cx="191879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</a:rPr>
              <a:t>”bunny”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87212E-267D-4BC3-BA29-17FE970A1B97}"/>
              </a:ext>
            </a:extLst>
          </p:cNvPr>
          <p:cNvSpPr txBox="1"/>
          <p:nvPr/>
        </p:nvSpPr>
        <p:spPr>
          <a:xfrm>
            <a:off x="20504959" y="8354659"/>
            <a:ext cx="2141612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</a:rPr>
              <a:t>”</a:t>
            </a:r>
            <a:r>
              <a:rPr lang="en-GB" dirty="0" err="1">
                <a:solidFill>
                  <a:schemeClr val="bg2"/>
                </a:solidFill>
              </a:rPr>
              <a:t>Nutello</a:t>
            </a:r>
            <a:r>
              <a:rPr lang="en-GB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5CBC38-CC38-F6DF-D8CD-A473EFA6BA2B}"/>
              </a:ext>
            </a:extLst>
          </p:cNvPr>
          <p:cNvSpPr txBox="1"/>
          <p:nvPr/>
        </p:nvSpPr>
        <p:spPr>
          <a:xfrm>
            <a:off x="21808200" y="6718917"/>
            <a:ext cx="1676741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</a:rPr>
              <a:t>”grass”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8C035E-7A77-42B3-C45D-3F27393E2352}"/>
              </a:ext>
            </a:extLst>
          </p:cNvPr>
          <p:cNvGrpSpPr/>
          <p:nvPr/>
        </p:nvGrpSpPr>
        <p:grpSpPr>
          <a:xfrm>
            <a:off x="17516839" y="9915367"/>
            <a:ext cx="5129732" cy="1814681"/>
            <a:chOff x="17821859" y="10631432"/>
            <a:chExt cx="5129732" cy="181468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/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blipFill>
                  <a:blip r:embed="rId4"/>
                  <a:stretch>
                    <a:fillRect l="-1295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8BD8E4B-2686-96F1-7032-53F7D7BCE248}"/>
                </a:ext>
              </a:extLst>
            </p:cNvPr>
            <p:cNvSpPr/>
            <p:nvPr/>
          </p:nvSpPr>
          <p:spPr>
            <a:xfrm>
              <a:off x="20510309" y="1094594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/>
                <p:nvPr/>
              </p:nvSpPr>
              <p:spPr>
                <a:xfrm>
                  <a:off x="17821859" y="11651024"/>
                  <a:ext cx="2677015" cy="795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1859" y="11651024"/>
                  <a:ext cx="2677015" cy="795089"/>
                </a:xfrm>
                <a:prstGeom prst="rect">
                  <a:avLst/>
                </a:prstGeom>
                <a:blipFill>
                  <a:blip r:embed="rId5"/>
                  <a:stretch>
                    <a:fillRect l="-2358" r="-1415" b="-317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E45657E-03D3-6294-11D2-C3EF7E740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15873" y="10764545"/>
              <a:ext cx="1359456" cy="1019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0153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/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648C03-E936-4286-4926-51223CF20257}"/>
              </a:ext>
            </a:extLst>
          </p:cNvPr>
          <p:cNvCxnSpPr>
            <a:cxnSpLocks/>
          </p:cNvCxnSpPr>
          <p:nvPr/>
        </p:nvCxnSpPr>
        <p:spPr>
          <a:xfrm flipV="1">
            <a:off x="277464" y="7443560"/>
            <a:ext cx="15235895" cy="43192"/>
          </a:xfrm>
          <a:prstGeom prst="line">
            <a:avLst/>
          </a:prstGeom>
          <a:noFill/>
          <a:ln w="19050" cap="flat">
            <a:solidFill>
              <a:schemeClr val="accent4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923C15-4463-A0E8-54D0-785D4EAF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Art in Multimedia Retrieval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4AB7D8-2859-D5AA-EEF1-4B680CD755D2}"/>
              </a:ext>
            </a:extLst>
          </p:cNvPr>
          <p:cNvSpPr/>
          <p:nvPr/>
        </p:nvSpPr>
        <p:spPr>
          <a:xfrm>
            <a:off x="7895412" y="3298772"/>
            <a:ext cx="4891465" cy="8249889"/>
          </a:xfrm>
          <a:prstGeom prst="rect">
            <a:avLst/>
          </a:prstGeom>
          <a:solidFill>
            <a:srgbClr val="D9D9D9">
              <a:alpha val="34510"/>
            </a:srgb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Retrieval</a:t>
            </a:r>
            <a:b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System</a:t>
            </a:r>
          </a:p>
        </p:txBody>
      </p:sp>
      <p:pic>
        <p:nvPicPr>
          <p:cNvPr id="29" name="Graphic 28" descr="Database outline">
            <a:extLst>
              <a:ext uri="{FF2B5EF4-FFF2-40B4-BE49-F238E27FC236}">
                <a16:creationId xmlns:a16="http://schemas.microsoft.com/office/drawing/2014/main" id="{7AB0DF21-D963-7036-A5AD-9145B897F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61076" y="5672969"/>
            <a:ext cx="3501497" cy="3501497"/>
          </a:xfrm>
          <a:prstGeom prst="rect">
            <a:avLst/>
          </a:prstGeom>
        </p:spPr>
      </p:pic>
      <p:pic>
        <p:nvPicPr>
          <p:cNvPr id="31" name="Picture 30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1241C52F-F73C-85AA-84EE-5BCB2ABC260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123" y="4610887"/>
            <a:ext cx="727243" cy="545432"/>
          </a:xfrm>
          <a:prstGeom prst="rect">
            <a:avLst/>
          </a:prstGeom>
        </p:spPr>
      </p:pic>
      <p:pic>
        <p:nvPicPr>
          <p:cNvPr id="32" name="Picture 31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E8A4AE93-32A0-40F5-BD54-168D3D86887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673" y="4147045"/>
            <a:ext cx="663073" cy="497305"/>
          </a:xfrm>
          <a:prstGeom prst="rect">
            <a:avLst/>
          </a:prstGeom>
        </p:spPr>
      </p:pic>
      <p:pic>
        <p:nvPicPr>
          <p:cNvPr id="33" name="Picture 32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32BF4E36-DD7B-C887-A146-BC91A7D882A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07" y="3645851"/>
            <a:ext cx="671763" cy="895684"/>
          </a:xfrm>
          <a:prstGeom prst="rect">
            <a:avLst/>
          </a:prstGeom>
        </p:spPr>
      </p:pic>
      <p:pic>
        <p:nvPicPr>
          <p:cNvPr id="34" name="Picture 33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10005CC3-DCC9-139B-E63A-E027A0C7B14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8939" y="4731731"/>
            <a:ext cx="671763" cy="895684"/>
          </a:xfrm>
          <a:prstGeom prst="rect">
            <a:avLst/>
          </a:prstGeom>
        </p:spPr>
      </p:pic>
      <p:pic>
        <p:nvPicPr>
          <p:cNvPr id="35" name="Picture 34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EE7CD093-5761-4316-1797-2D1A6015B7F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1207" y="3324339"/>
            <a:ext cx="656039" cy="87471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66287B1-CC29-C563-262B-B1659994C7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9789" y="4338880"/>
            <a:ext cx="840929" cy="630697"/>
          </a:xfrm>
          <a:prstGeom prst="rect">
            <a:avLst/>
          </a:prstGeom>
        </p:spPr>
      </p:pic>
      <p:pic>
        <p:nvPicPr>
          <p:cNvPr id="37" name="Picture 36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108B3184-802A-E89C-412F-5ABB6A592B2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412" y="3350986"/>
            <a:ext cx="656039" cy="874718"/>
          </a:xfrm>
          <a:prstGeom prst="rect">
            <a:avLst/>
          </a:prstGeom>
        </p:spPr>
      </p:pic>
      <p:pic>
        <p:nvPicPr>
          <p:cNvPr id="38" name="Picture 37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352C4ED0-E108-167F-BA20-040B60B46A3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1208" y="5097006"/>
            <a:ext cx="656039" cy="874718"/>
          </a:xfrm>
          <a:prstGeom prst="rect">
            <a:avLst/>
          </a:prstGeom>
        </p:spPr>
      </p:pic>
      <p:pic>
        <p:nvPicPr>
          <p:cNvPr id="39" name="Picture 38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13CC18B5-B801-06EB-3BDD-8175632A1E6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7575" y="4899208"/>
            <a:ext cx="707858" cy="94381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F4C5F0B-23D3-D6F2-A1AE-21409DF76A92}"/>
              </a:ext>
            </a:extLst>
          </p:cNvPr>
          <p:cNvSpPr txBox="1"/>
          <p:nvPr/>
        </p:nvSpPr>
        <p:spPr>
          <a:xfrm>
            <a:off x="17948263" y="6863330"/>
            <a:ext cx="2145633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7C525F-13FE-5E2B-6F37-E6EFF7BEBB79}"/>
              </a:ext>
            </a:extLst>
          </p:cNvPr>
          <p:cNvSpPr txBox="1"/>
          <p:nvPr/>
        </p:nvSpPr>
        <p:spPr>
          <a:xfrm>
            <a:off x="8875197" y="3874416"/>
            <a:ext cx="2931893" cy="1472198"/>
          </a:xfrm>
          <a:prstGeom prst="rect">
            <a:avLst/>
          </a:prstGeom>
          <a:noFill/>
          <a:ln w="127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Feature Extraction</a:t>
            </a:r>
            <a:b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</a:b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Indexing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1" dirty="0">
                <a:solidFill>
                  <a:schemeClr val="accent2"/>
                </a:solidFill>
              </a:rPr>
              <a:t>Storage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sym typeface="FoundrySterling-Book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639946-C6AD-F1DF-4433-CE414B1F3E08}"/>
              </a:ext>
            </a:extLst>
          </p:cNvPr>
          <p:cNvSpPr txBox="1"/>
          <p:nvPr/>
        </p:nvSpPr>
        <p:spPr>
          <a:xfrm>
            <a:off x="207705" y="6918042"/>
            <a:ext cx="1011495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offline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5BF1D7-6877-94BF-686C-E9EEB236B666}"/>
              </a:ext>
            </a:extLst>
          </p:cNvPr>
          <p:cNvSpPr txBox="1"/>
          <p:nvPr/>
        </p:nvSpPr>
        <p:spPr>
          <a:xfrm>
            <a:off x="207705" y="7466974"/>
            <a:ext cx="98103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online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356FA1-0F44-1752-38DC-B15FE4716A3E}"/>
              </a:ext>
            </a:extLst>
          </p:cNvPr>
          <p:cNvSpPr txBox="1"/>
          <p:nvPr/>
        </p:nvSpPr>
        <p:spPr>
          <a:xfrm>
            <a:off x="8655983" y="9029247"/>
            <a:ext cx="3305393" cy="1041311"/>
          </a:xfrm>
          <a:prstGeom prst="rect">
            <a:avLst/>
          </a:prstGeom>
          <a:noFill/>
          <a:ln w="127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Query Interpretation</a:t>
            </a:r>
            <a:br>
              <a:rPr lang="en-GB" sz="2800" b="1" dirty="0">
                <a:solidFill>
                  <a:schemeClr val="accent2"/>
                </a:solidFill>
              </a:rPr>
            </a:br>
            <a:r>
              <a:rPr lang="en-GB" sz="2800" b="1" dirty="0">
                <a:solidFill>
                  <a:schemeClr val="accent2"/>
                </a:solidFill>
              </a:rPr>
              <a:t>Orchestration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sym typeface="FoundrySterling-Book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A0D541-F841-39D8-F4AD-36064AA147C7}"/>
              </a:ext>
            </a:extLst>
          </p:cNvPr>
          <p:cNvSpPr txBox="1"/>
          <p:nvPr/>
        </p:nvSpPr>
        <p:spPr>
          <a:xfrm>
            <a:off x="13976976" y="12267468"/>
            <a:ext cx="9513936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Rossetto</a:t>
            </a:r>
            <a:r>
              <a:rPr lang="en-GB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(2014). </a:t>
            </a:r>
            <a:r>
              <a:rPr lang="en-GB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Cineast</a:t>
            </a:r>
            <a:r>
              <a:rPr lang="en-GB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multi-feature sketch-based video retrieval engine.</a:t>
            </a:r>
            <a:endParaRPr lang="en-GB" sz="2000" dirty="0"/>
          </a:p>
        </p:txBody>
      </p:sp>
      <p:sp>
        <p:nvSpPr>
          <p:cNvPr id="63" name="Line Callout 1 62">
            <a:extLst>
              <a:ext uri="{FF2B5EF4-FFF2-40B4-BE49-F238E27FC236}">
                <a16:creationId xmlns:a16="http://schemas.microsoft.com/office/drawing/2014/main" id="{E0B655B3-E94B-C1E6-05DF-409B39E699CB}"/>
              </a:ext>
            </a:extLst>
          </p:cNvPr>
          <p:cNvSpPr/>
          <p:nvPr/>
        </p:nvSpPr>
        <p:spPr>
          <a:xfrm>
            <a:off x="19021080" y="3939934"/>
            <a:ext cx="4743497" cy="1903085"/>
          </a:xfrm>
          <a:prstGeom prst="borderCallout1">
            <a:avLst>
              <a:gd name="adj1" fmla="val 18750"/>
              <a:gd name="adj2" fmla="val -8333"/>
              <a:gd name="adj3" fmla="val 158738"/>
              <a:gd name="adj4" fmla="val -33565"/>
            </a:avLst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Storage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Scalar data 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Feature </a:t>
            </a: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vectors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Index structures</a:t>
            </a:r>
          </a:p>
        </p:txBody>
      </p:sp>
      <p:sp>
        <p:nvSpPr>
          <p:cNvPr id="64" name="Line Callout 1 63">
            <a:extLst>
              <a:ext uri="{FF2B5EF4-FFF2-40B4-BE49-F238E27FC236}">
                <a16:creationId xmlns:a16="http://schemas.microsoft.com/office/drawing/2014/main" id="{CBF50714-CBE0-FB54-F5A4-0C808B1FA464}"/>
              </a:ext>
            </a:extLst>
          </p:cNvPr>
          <p:cNvSpPr/>
          <p:nvPr/>
        </p:nvSpPr>
        <p:spPr>
          <a:xfrm>
            <a:off x="19021080" y="9643367"/>
            <a:ext cx="4743497" cy="1903085"/>
          </a:xfrm>
          <a:prstGeom prst="borderCallout1">
            <a:avLst>
              <a:gd name="adj1" fmla="val 18750"/>
              <a:gd name="adj2" fmla="val -8333"/>
              <a:gd name="adj3" fmla="val -61442"/>
              <a:gd name="adj4" fmla="val -33036"/>
            </a:avLst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Execution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Boolean search (exact)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Similarity search (fuzzy)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Short vs. long-running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7C1143C3-5566-74BB-5E42-F1C27216B141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2049418" y="9174466"/>
            <a:ext cx="4662407" cy="346663"/>
          </a:xfrm>
          <a:prstGeom prst="bentConnector2">
            <a:avLst/>
          </a:prstGeom>
          <a:noFill/>
          <a:ln w="38100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51D38C84-BBC6-8078-BE48-B1981B6E9E85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1968328" y="4654228"/>
            <a:ext cx="4743497" cy="1018741"/>
          </a:xfrm>
          <a:prstGeom prst="bentConnector2">
            <a:avLst/>
          </a:prstGeom>
          <a:noFill/>
          <a:ln w="38100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4932516-B741-AA10-13F4-5033748AF113}"/>
              </a:ext>
            </a:extLst>
          </p:cNvPr>
          <p:cNvSpPr txBox="1"/>
          <p:nvPr/>
        </p:nvSpPr>
        <p:spPr>
          <a:xfrm>
            <a:off x="2125592" y="6187743"/>
            <a:ext cx="1802007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Collection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23D7B87-41CC-1195-EC50-33477986449E}"/>
              </a:ext>
            </a:extLst>
          </p:cNvPr>
          <p:cNvCxnSpPr>
            <a:cxnSpLocks/>
          </p:cNvCxnSpPr>
          <p:nvPr/>
        </p:nvCxnSpPr>
        <p:spPr>
          <a:xfrm>
            <a:off x="5041399" y="4610887"/>
            <a:ext cx="3427687" cy="0"/>
          </a:xfrm>
          <a:prstGeom prst="straightConnector1">
            <a:avLst/>
          </a:prstGeom>
          <a:noFill/>
          <a:ln w="28575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5BFDE16-EEFF-36EE-D276-C97A60B09D24}"/>
              </a:ext>
            </a:extLst>
          </p:cNvPr>
          <p:cNvSpPr/>
          <p:nvPr/>
        </p:nvSpPr>
        <p:spPr>
          <a:xfrm>
            <a:off x="13415668" y="9183448"/>
            <a:ext cx="2667365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Database Query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3D33174-0D4E-5AD5-B055-1D55487A83E7}"/>
              </a:ext>
            </a:extLst>
          </p:cNvPr>
          <p:cNvCxnSpPr>
            <a:cxnSpLocks/>
          </p:cNvCxnSpPr>
          <p:nvPr/>
        </p:nvCxnSpPr>
        <p:spPr>
          <a:xfrm>
            <a:off x="4060288" y="9546281"/>
            <a:ext cx="4408796" cy="0"/>
          </a:xfrm>
          <a:prstGeom prst="straightConnector1">
            <a:avLst/>
          </a:prstGeom>
          <a:noFill/>
          <a:ln w="28575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FD0844-75C0-70CA-85D9-23C5B4A4E740}"/>
              </a:ext>
            </a:extLst>
          </p:cNvPr>
          <p:cNvCxnSpPr>
            <a:cxnSpLocks/>
          </p:cNvCxnSpPr>
          <p:nvPr/>
        </p:nvCxnSpPr>
        <p:spPr>
          <a:xfrm>
            <a:off x="4060288" y="10806008"/>
            <a:ext cx="4408797" cy="0"/>
          </a:xfrm>
          <a:prstGeom prst="straightConnector1">
            <a:avLst/>
          </a:prstGeom>
          <a:noFill/>
          <a:ln w="28575" cap="flat">
            <a:solidFill>
              <a:schemeClr val="accent6"/>
            </a:solidFill>
            <a:prstDash val="sysDot"/>
            <a:bevel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EAAF597-0711-B3CA-9866-AB37888F9C6D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2049418" y="9174466"/>
            <a:ext cx="4662407" cy="1606184"/>
          </a:xfrm>
          <a:prstGeom prst="bentConnector2">
            <a:avLst/>
          </a:prstGeom>
          <a:noFill/>
          <a:ln w="38100" cap="flat">
            <a:solidFill>
              <a:schemeClr val="accent6"/>
            </a:solidFill>
            <a:prstDash val="sysDot"/>
            <a:bevel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9BA14F3-D185-BAE5-D5D1-BC9D0FD496EE}"/>
              </a:ext>
            </a:extLst>
          </p:cNvPr>
          <p:cNvSpPr txBox="1"/>
          <p:nvPr/>
        </p:nvSpPr>
        <p:spPr>
          <a:xfrm>
            <a:off x="8655982" y="10500796"/>
            <a:ext cx="3305393" cy="610424"/>
          </a:xfrm>
          <a:prstGeom prst="rect">
            <a:avLst/>
          </a:prstGeom>
          <a:noFill/>
          <a:ln w="127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Results Fusion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3AF0CB05-6110-B9A4-E32E-9B5313FFE8A8}"/>
              </a:ext>
            </a:extLst>
          </p:cNvPr>
          <p:cNvSpPr/>
          <p:nvPr/>
        </p:nvSpPr>
        <p:spPr>
          <a:xfrm>
            <a:off x="14092496" y="10460676"/>
            <a:ext cx="1313709" cy="675362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Results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6D94E7CA-5E57-DA7E-B2FB-80572456C0B7}"/>
              </a:ext>
            </a:extLst>
          </p:cNvPr>
          <p:cNvSpPr/>
          <p:nvPr/>
        </p:nvSpPr>
        <p:spPr>
          <a:xfrm>
            <a:off x="5459393" y="10507047"/>
            <a:ext cx="1313709" cy="675362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Results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5BB440A8-CA32-290D-873D-FA4B53D271A2}"/>
              </a:ext>
            </a:extLst>
          </p:cNvPr>
          <p:cNvSpPr/>
          <p:nvPr/>
        </p:nvSpPr>
        <p:spPr>
          <a:xfrm>
            <a:off x="5113364" y="9184073"/>
            <a:ext cx="2005768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 Query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4B243918-5790-C92C-D567-FF8F4DD3407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923" y="9075952"/>
            <a:ext cx="2508858" cy="1234767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396916B5-6DC6-868F-BF7D-E9B325682D3F}"/>
              </a:ext>
            </a:extLst>
          </p:cNvPr>
          <p:cNvSpPr txBox="1"/>
          <p:nvPr/>
        </p:nvSpPr>
        <p:spPr>
          <a:xfrm>
            <a:off x="1322348" y="10460676"/>
            <a:ext cx="1802007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 Interface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273BBC69-2932-1EEE-D98F-371753401969}"/>
              </a:ext>
            </a:extLst>
          </p:cNvPr>
          <p:cNvSpPr/>
          <p:nvPr/>
        </p:nvSpPr>
        <p:spPr>
          <a:xfrm>
            <a:off x="13766662" y="4306705"/>
            <a:ext cx="1729631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42931054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1" grpId="0"/>
      <p:bldP spid="42" grpId="0" animBg="1"/>
      <p:bldP spid="43" grpId="0"/>
      <p:bldP spid="44" grpId="0"/>
      <p:bldP spid="45" grpId="0" animBg="1"/>
      <p:bldP spid="49" grpId="0"/>
      <p:bldP spid="63" grpId="0" animBg="1"/>
      <p:bldP spid="64" grpId="0" animBg="1"/>
      <p:bldP spid="77" grpId="0"/>
      <p:bldP spid="30" grpId="0" animBg="1"/>
      <p:bldP spid="95" grpId="0" animBg="1"/>
      <p:bldP spid="97" grpId="0" animBg="1"/>
      <p:bldP spid="98" grpId="0" animBg="1"/>
      <p:bldP spid="99" grpId="0" animBg="1"/>
      <p:bldP spid="106" grpId="0"/>
      <p:bldP spid="110" grpId="0" animBg="1"/>
      <p:bldP spid="1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19F8-293B-9A12-F76B-080ECDFA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more Complex Applications?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EAC00-465D-04F3-F2B2-E3D504AF7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9388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7C41CE1-8195-E989-7AB6-7768C688D41D}"/>
              </a:ext>
            </a:extLst>
          </p:cNvPr>
          <p:cNvSpPr/>
          <p:nvPr/>
        </p:nvSpPr>
        <p:spPr>
          <a:xfrm>
            <a:off x="11577043" y="6108434"/>
            <a:ext cx="2045027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1C640B-0137-FF69-22E2-CF588666B4C0}"/>
              </a:ext>
            </a:extLst>
          </p:cNvPr>
          <p:cNvSpPr/>
          <p:nvPr/>
        </p:nvSpPr>
        <p:spPr>
          <a:xfrm>
            <a:off x="13068881" y="6187583"/>
            <a:ext cx="505326" cy="517064"/>
          </a:xfrm>
          <a:prstGeom prst="ellipse">
            <a:avLst/>
          </a:prstGeom>
          <a:solidFill>
            <a:srgbClr val="00B050"/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C9697-A0F1-7948-8F3F-333109C90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Quo: Assumption 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AEB39E3-E3EA-982A-51E0-F0B9A73E7F60}"/>
              </a:ext>
            </a:extLst>
          </p:cNvPr>
          <p:cNvCxnSpPr>
            <a:cxnSpLocks/>
          </p:cNvCxnSpPr>
          <p:nvPr/>
        </p:nvCxnSpPr>
        <p:spPr>
          <a:xfrm flipH="1">
            <a:off x="14437896" y="8189494"/>
            <a:ext cx="3850105" cy="240549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6F6D82-2F2F-FC22-961B-C036EB2F49FF}"/>
              </a:ext>
            </a:extLst>
          </p:cNvPr>
          <p:cNvCxnSpPr>
            <a:cxnSpLocks/>
          </p:cNvCxnSpPr>
          <p:nvPr/>
        </p:nvCxnSpPr>
        <p:spPr>
          <a:xfrm>
            <a:off x="18288001" y="8189494"/>
            <a:ext cx="3797812" cy="240549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5120E-A959-4245-EC8A-5581389F2930}"/>
              </a:ext>
            </a:extLst>
          </p:cNvPr>
          <p:cNvCxnSpPr>
            <a:cxnSpLocks/>
          </p:cNvCxnSpPr>
          <p:nvPr/>
        </p:nvCxnSpPr>
        <p:spPr>
          <a:xfrm flipV="1">
            <a:off x="18288001" y="3721768"/>
            <a:ext cx="0" cy="4467726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91F8BD1-C254-2EBE-6CC1-087AB37BBD81}"/>
              </a:ext>
            </a:extLst>
          </p:cNvPr>
          <p:cNvSpPr/>
          <p:nvPr/>
        </p:nvSpPr>
        <p:spPr>
          <a:xfrm>
            <a:off x="16026919" y="540619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50599D9-9FDC-CC50-437B-9A394941221C}"/>
              </a:ext>
            </a:extLst>
          </p:cNvPr>
          <p:cNvSpPr/>
          <p:nvPr/>
        </p:nvSpPr>
        <p:spPr>
          <a:xfrm>
            <a:off x="15215880" y="8537411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B82BAE-FC2A-FFC3-C2FA-04B74B9F1125}"/>
              </a:ext>
            </a:extLst>
          </p:cNvPr>
          <p:cNvSpPr/>
          <p:nvPr/>
        </p:nvSpPr>
        <p:spPr>
          <a:xfrm>
            <a:off x="19331593" y="486075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8AEA71-B1EA-37DA-42ED-DA567FFC071F}"/>
              </a:ext>
            </a:extLst>
          </p:cNvPr>
          <p:cNvSpPr/>
          <p:nvPr/>
        </p:nvSpPr>
        <p:spPr>
          <a:xfrm>
            <a:off x="17592953" y="5526506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FD7C58-74D7-8859-755C-584E1929459D}"/>
              </a:ext>
            </a:extLst>
          </p:cNvPr>
          <p:cNvSpPr/>
          <p:nvPr/>
        </p:nvSpPr>
        <p:spPr>
          <a:xfrm>
            <a:off x="20006433" y="750937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EEBC10-CE55-C8A6-C4DE-DDA46CA562FE}"/>
              </a:ext>
            </a:extLst>
          </p:cNvPr>
          <p:cNvSpPr/>
          <p:nvPr/>
        </p:nvSpPr>
        <p:spPr>
          <a:xfrm>
            <a:off x="16691783" y="9827463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505286E-0E6A-0F1C-2EF5-51B2AE3C5490}"/>
              </a:ext>
            </a:extLst>
          </p:cNvPr>
          <p:cNvSpPr/>
          <p:nvPr/>
        </p:nvSpPr>
        <p:spPr>
          <a:xfrm>
            <a:off x="19451909" y="9707147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96132E-2964-E154-2712-7504FDDDD280}"/>
              </a:ext>
            </a:extLst>
          </p:cNvPr>
          <p:cNvSpPr/>
          <p:nvPr/>
        </p:nvSpPr>
        <p:spPr>
          <a:xfrm>
            <a:off x="21649677" y="5555415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B6DA04-AA10-A687-FB49-36AFA7FC4098}"/>
              </a:ext>
            </a:extLst>
          </p:cNvPr>
          <p:cNvCxnSpPr>
            <a:cxnSpLocks/>
            <a:stCxn id="16" idx="4"/>
            <a:endCxn id="21" idx="1"/>
          </p:cNvCxnSpPr>
          <p:nvPr/>
        </p:nvCxnSpPr>
        <p:spPr>
          <a:xfrm>
            <a:off x="14068706" y="3498054"/>
            <a:ext cx="3541867" cy="2046072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688ED9-F0E0-33E5-8E8C-6B8544A4E459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flipV="1">
            <a:off x="13574207" y="6138626"/>
            <a:ext cx="4966035" cy="307489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1C3FCF3-A65A-919E-A123-33D9CC8158D4}"/>
              </a:ext>
            </a:extLst>
          </p:cNvPr>
          <p:cNvSpPr/>
          <p:nvPr/>
        </p:nvSpPr>
        <p:spPr>
          <a:xfrm>
            <a:off x="18540242" y="6078468"/>
            <a:ext cx="120316" cy="120316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3036B4-0C1C-2476-E2F4-2E3E89D963DA}"/>
              </a:ext>
            </a:extLst>
          </p:cNvPr>
          <p:cNvSpPr/>
          <p:nvPr/>
        </p:nvSpPr>
        <p:spPr>
          <a:xfrm>
            <a:off x="21179648" y="8597569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E30F32-CC71-68CC-6732-C5B5112379CB}"/>
                  </a:ext>
                </a:extLst>
              </p:cNvPr>
              <p:cNvSpPr txBox="1"/>
              <p:nvPr/>
            </p:nvSpPr>
            <p:spPr>
              <a:xfrm>
                <a:off x="879668" y="3262474"/>
                <a:ext cx="10290307" cy="82159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Similarity</a:t>
                </a:r>
                <a:r>
                  <a:rPr kumimoji="0" lang="en-GB" sz="4000" b="1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 Search</a:t>
                </a:r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: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Takes place in a real-valued vector space,</a:t>
                </a:r>
                <a:b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</a:b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i.e., </a:t>
                </a:r>
                <a14:m>
                  <m:oMath xmlns:m="http://schemas.openxmlformats.org/officeDocument/2006/math">
                    <m:r>
                      <a:rPr kumimoji="0" lang="de-CH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𝔽</m:t>
                    </m:r>
                    <m:r>
                      <a:rPr kumimoji="0" lang="de-CH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⊂</m:t>
                    </m:r>
                    <m:sSup>
                      <m:sSupPr>
                        <m:ctrlPr>
                          <a:rPr kumimoji="0" lang="en-GB" sz="4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sSupPr>
                      <m:e>
                        <m:r>
                          <a:rPr kumimoji="0" lang="en-GB" sz="4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ℝ</m:t>
                        </m:r>
                      </m:e>
                      <m:sup>
                        <m:r>
                          <a:rPr lang="de-CH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de-CH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CH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CH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CH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de-CH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CH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de-CH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sz="4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Metric distance function </a:t>
                </a:r>
                <a14:m>
                  <m:oMath xmlns:m="http://schemas.openxmlformats.org/officeDocument/2006/math">
                    <m:r>
                      <a:rPr kumimoji="0" lang="en-GB" sz="400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𝔡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(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𝑓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,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𝑞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)</m:t>
                    </m:r>
                  </m:oMath>
                </a14:m>
                <a:endParaRPr kumimoji="0" lang="en-GB" sz="4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Interest in closest matches</a:t>
                </a:r>
                <a:br>
                  <a:rPr lang="en-GB" dirty="0"/>
                </a:br>
                <a:r>
                  <a:rPr lang="en-GB" dirty="0">
                    <a:sym typeface="Wingdings" pitchFamily="2" charset="2"/>
                  </a:rPr>
                  <a:t> </a:t>
                </a:r>
                <a:r>
                  <a:rPr lang="en-GB" dirty="0"/>
                  <a:t>minimisation problem (NNS)</a:t>
                </a:r>
                <a:endParaRPr kumimoji="0" lang="en-GB" sz="4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endParaRPr lang="en-GB" b="1" dirty="0"/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GB" b="1" dirty="0"/>
                  <a:t>In fact, though: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Different spaces, e.g., </a:t>
                </a:r>
                <a14:m>
                  <m:oMath xmlns:m="http://schemas.openxmlformats.org/officeDocument/2006/math">
                    <m:r>
                      <a:rPr kumimoji="0" lang="de-CH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𝔽</m:t>
                    </m:r>
                    <m:r>
                      <a:rPr kumimoji="0" lang="de-CH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⊂</m:t>
                    </m:r>
                    <m:sSup>
                      <m:sSupPr>
                        <m:ctrlPr>
                          <a:rPr kumimoji="0" lang="en-GB" sz="4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sSupPr>
                      <m:e>
                        <m:r>
                          <a:rPr kumimoji="0" lang="en-GB" sz="4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ℂ</m:t>
                        </m:r>
                      </m:e>
                      <m:sup>
                        <m:r>
                          <a:rPr lang="de-CH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GB" dirty="0"/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Distance function is not always metric and sometimes not even binary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Interest may lie in closest matches, farthest matches, matches in a range,…</a:t>
                </a: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E30F32-CC71-68CC-6732-C5B511237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68" y="3262474"/>
                <a:ext cx="10290307" cy="8215903"/>
              </a:xfrm>
              <a:prstGeom prst="rect">
                <a:avLst/>
              </a:prstGeom>
              <a:blipFill>
                <a:blip r:embed="rId2"/>
                <a:stretch>
                  <a:fillRect l="-2219" t="-154" b="-216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C295D20F-F327-54E1-0841-231E36DC511F}"/>
              </a:ext>
            </a:extLst>
          </p:cNvPr>
          <p:cNvSpPr txBox="1"/>
          <p:nvPr/>
        </p:nvSpPr>
        <p:spPr>
          <a:xfrm>
            <a:off x="22085813" y="10594993"/>
            <a:ext cx="597921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blue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295231-0DE0-36D2-F87F-4380257FB6EA}"/>
              </a:ext>
            </a:extLst>
          </p:cNvPr>
          <p:cNvSpPr txBox="1"/>
          <p:nvPr/>
        </p:nvSpPr>
        <p:spPr>
          <a:xfrm>
            <a:off x="13937758" y="10573044"/>
            <a:ext cx="500137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204FC1-0D6F-1244-49D9-1AF9AB55936C}"/>
              </a:ext>
            </a:extLst>
          </p:cNvPr>
          <p:cNvSpPr txBox="1"/>
          <p:nvPr/>
        </p:nvSpPr>
        <p:spPr>
          <a:xfrm>
            <a:off x="17936001" y="3121007"/>
            <a:ext cx="724557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green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59680F-D29A-ED6E-4777-B97AB8BA750B}"/>
                  </a:ext>
                </a:extLst>
              </p:cNvPr>
              <p:cNvSpPr txBox="1"/>
              <p:nvPr/>
            </p:nvSpPr>
            <p:spPr>
              <a:xfrm>
                <a:off x="16572045" y="10544838"/>
                <a:ext cx="3494546" cy="795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88900" tIns="88900" rIns="88900" bIns="8890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High-dimensional Vector Space</a:t>
                </a:r>
                <a:br>
                  <a:rPr kumimoji="0" lang="en-GB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𝔽</m:t>
                      </m:r>
                      <m:r>
                        <a:rPr kumimoji="0" lang="de-CH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⊂</m:t>
                      </m:r>
                      <m:sSup>
                        <m:sSupPr>
                          <m:ctrlPr>
                            <a:rPr kumimoji="0" lang="en-GB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pPr>
                        <m:e>
                          <m:r>
                            <a:rPr kumimoji="0" lang="en-GB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ℝ</m:t>
                          </m:r>
                        </m:e>
                        <m:sup>
                          <m:r>
                            <a:rPr lang="de-CH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GB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59680F-D29A-ED6E-4777-B97AB8BA7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2045" y="10544838"/>
                <a:ext cx="3494546" cy="795089"/>
              </a:xfrm>
              <a:prstGeom prst="rect">
                <a:avLst/>
              </a:prstGeom>
              <a:blipFill>
                <a:blip r:embed="rId3"/>
                <a:stretch>
                  <a:fillRect l="-2174" r="-7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75856A32-D5B4-493F-0E56-7314C7BD9737}"/>
              </a:ext>
            </a:extLst>
          </p:cNvPr>
          <p:cNvGrpSpPr/>
          <p:nvPr/>
        </p:nvGrpSpPr>
        <p:grpSpPr>
          <a:xfrm>
            <a:off x="11127593" y="2666482"/>
            <a:ext cx="5129732" cy="1814681"/>
            <a:chOff x="11127593" y="2666482"/>
            <a:chExt cx="5129732" cy="1814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9545A4-32C2-627B-88D6-6BE71847955B}"/>
                    </a:ext>
                  </a:extLst>
                </p:cNvPr>
                <p:cNvSpPr txBox="1"/>
                <p:nvPr/>
              </p:nvSpPr>
              <p:spPr>
                <a:xfrm>
                  <a:off x="11370987" y="266648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9545A4-32C2-627B-88D6-6BE718479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0987" y="2666482"/>
                  <a:ext cx="4886338" cy="1194366"/>
                </a:xfrm>
                <a:prstGeom prst="rect">
                  <a:avLst/>
                </a:prstGeom>
                <a:blipFill>
                  <a:blip r:embed="rId4"/>
                  <a:stretch>
                    <a:fillRect l="-1554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7E5E7E-015C-6356-D178-7250CEF36ED7}"/>
                </a:ext>
              </a:extLst>
            </p:cNvPr>
            <p:cNvSpPr/>
            <p:nvPr/>
          </p:nvSpPr>
          <p:spPr>
            <a:xfrm>
              <a:off x="13816043" y="298099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0F738B3-5FD7-FCAA-3160-119AB06BDE20}"/>
                    </a:ext>
                  </a:extLst>
                </p:cNvPr>
                <p:cNvSpPr txBox="1"/>
                <p:nvPr/>
              </p:nvSpPr>
              <p:spPr>
                <a:xfrm>
                  <a:off x="11127593" y="3686074"/>
                  <a:ext cx="2677015" cy="795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0F738B3-5FD7-FCAA-3160-119AB06BD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7593" y="3686074"/>
                  <a:ext cx="2677015" cy="795089"/>
                </a:xfrm>
                <a:prstGeom prst="rect">
                  <a:avLst/>
                </a:prstGeom>
                <a:blipFill>
                  <a:blip r:embed="rId5"/>
                  <a:stretch>
                    <a:fillRect l="-2830" r="-1415" b="-476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1C41395-4D0A-9D73-BA8B-540150E0A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2921" y="2715163"/>
            <a:ext cx="1405824" cy="1054368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5A1B5DE9-60F4-9FA4-D271-E33D01B145B9}"/>
              </a:ext>
            </a:extLst>
          </p:cNvPr>
          <p:cNvSpPr/>
          <p:nvPr/>
        </p:nvSpPr>
        <p:spPr>
          <a:xfrm>
            <a:off x="16318300" y="3818933"/>
            <a:ext cx="4684515" cy="4639385"/>
          </a:xfrm>
          <a:prstGeom prst="ellipse">
            <a:avLst/>
          </a:prstGeom>
          <a:solidFill>
            <a:schemeClr val="accent6">
              <a:alpha val="35294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0E03F5-0F36-4D44-5997-68CC4E99CCCA}"/>
                  </a:ext>
                </a:extLst>
              </p:cNvPr>
              <p:cNvSpPr txBox="1"/>
              <p:nvPr/>
            </p:nvSpPr>
            <p:spPr>
              <a:xfrm>
                <a:off x="20208468" y="3935025"/>
                <a:ext cx="256480" cy="4308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𝔡</m:t>
                      </m:r>
                    </m:oMath>
                  </m:oMathPara>
                </a14:m>
                <a:endParaRPr kumimoji="0" lang="en-GB" sz="2800" b="0" i="0" u="none" strike="noStrike" cap="none" spc="0" normalizeH="0" baseline="0" dirty="0">
                  <a:ln>
                    <a:noFill/>
                  </a:ln>
                  <a:solidFill>
                    <a:schemeClr val="accent5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0E03F5-0F36-4D44-5997-68CC4E99C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8468" y="3935025"/>
                <a:ext cx="256480" cy="430887"/>
              </a:xfrm>
              <a:prstGeom prst="rect">
                <a:avLst/>
              </a:prstGeom>
              <a:blipFill>
                <a:blip r:embed="rId7"/>
                <a:stretch>
                  <a:fillRect l="-33333" r="-33333" b="-117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8F8C04A-F960-D045-AEA4-7340436E6627}"/>
              </a:ext>
            </a:extLst>
          </p:cNvPr>
          <p:cNvSpPr txBox="1"/>
          <p:nvPr/>
        </p:nvSpPr>
        <p:spPr>
          <a:xfrm>
            <a:off x="13976255" y="12185137"/>
            <a:ext cx="8926758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000" dirty="0">
                <a:effectLst/>
              </a:rPr>
              <a:t>Salton et al. (1975). A Vector Space Model for Automatic Indexing. </a:t>
            </a:r>
          </a:p>
        </p:txBody>
      </p:sp>
      <p:sp>
        <p:nvSpPr>
          <p:cNvPr id="3" name="Doughnut 2">
            <a:extLst>
              <a:ext uri="{FF2B5EF4-FFF2-40B4-BE49-F238E27FC236}">
                <a16:creationId xmlns:a16="http://schemas.microsoft.com/office/drawing/2014/main" id="{FA73E8F7-7259-3D55-4874-7B6692E43B59}"/>
              </a:ext>
            </a:extLst>
          </p:cNvPr>
          <p:cNvSpPr/>
          <p:nvPr/>
        </p:nvSpPr>
        <p:spPr>
          <a:xfrm>
            <a:off x="15568625" y="3202840"/>
            <a:ext cx="6027053" cy="5813421"/>
          </a:xfrm>
          <a:prstGeom prst="donut">
            <a:avLst/>
          </a:prstGeom>
          <a:solidFill>
            <a:srgbClr val="EB829B">
              <a:alpha val="35294"/>
            </a:srgb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</p:spTree>
    <p:extLst>
      <p:ext uri="{BB962C8B-B14F-4D97-AF65-F5344CB8AC3E}">
        <p14:creationId xmlns:p14="http://schemas.microsoft.com/office/powerpoint/2010/main" val="25466175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28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2" grpId="0" animBg="1"/>
      <p:bldP spid="33" grpId="0" animBg="1"/>
      <p:bldP spid="39" grpId="0"/>
      <p:bldP spid="40" grpId="0"/>
      <p:bldP spid="41" grpId="0"/>
      <p:bldP spid="45" grpId="0"/>
      <p:bldP spid="35" grpId="0" animBg="1"/>
      <p:bldP spid="35" grpId="1" animBg="1"/>
      <p:bldP spid="61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A9BCEA-5634-75EA-5802-F07259C41481}"/>
              </a:ext>
            </a:extLst>
          </p:cNvPr>
          <p:cNvCxnSpPr>
            <a:cxnSpLocks/>
          </p:cNvCxnSpPr>
          <p:nvPr/>
        </p:nvCxnSpPr>
        <p:spPr>
          <a:xfrm>
            <a:off x="12582613" y="7466910"/>
            <a:ext cx="7985718" cy="0"/>
          </a:xfrm>
          <a:prstGeom prst="line">
            <a:avLst/>
          </a:prstGeom>
          <a:noFill/>
          <a:ln w="19050" cap="flat">
            <a:solidFill>
              <a:schemeClr val="accent4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BF093B7-C781-8E95-0C6A-11C91723D74E}"/>
              </a:ext>
            </a:extLst>
          </p:cNvPr>
          <p:cNvCxnSpPr>
            <a:cxnSpLocks/>
            <a:stCxn id="13" idx="3"/>
            <a:endCxn id="6" idx="0"/>
          </p:cNvCxnSpPr>
          <p:nvPr/>
        </p:nvCxnSpPr>
        <p:spPr>
          <a:xfrm>
            <a:off x="15335788" y="5733912"/>
            <a:ext cx="6056153" cy="520500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98AC214-74B3-E89A-6C64-A8CB5A59503F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 flipV="1">
            <a:off x="14980372" y="8486439"/>
            <a:ext cx="6411569" cy="743270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6DCA860-DE1A-35E7-39E6-7514446F8F33}"/>
              </a:ext>
            </a:extLst>
          </p:cNvPr>
          <p:cNvSpPr/>
          <p:nvPr/>
        </p:nvSpPr>
        <p:spPr>
          <a:xfrm>
            <a:off x="16629736" y="4417218"/>
            <a:ext cx="3224463" cy="6086837"/>
          </a:xfrm>
          <a:prstGeom prst="rect">
            <a:avLst/>
          </a:prstGeom>
          <a:solidFill>
            <a:srgbClr val="D9D9D9">
              <a:alpha val="34510"/>
            </a:srgb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Retrieval</a:t>
            </a:r>
            <a:b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System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C12BF-4C18-1B02-273B-0C9F531D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Quo: Assumption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015C3-9C35-D55F-9C35-48F5F0710518}"/>
              </a:ext>
            </a:extLst>
          </p:cNvPr>
          <p:cNvSpPr txBox="1"/>
          <p:nvPr/>
        </p:nvSpPr>
        <p:spPr>
          <a:xfrm>
            <a:off x="879668" y="3587339"/>
            <a:ext cx="10290307" cy="75661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Data collections do not change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Offline vs. online phase (indexing vs. search)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Index</a:t>
            </a:r>
            <a:r>
              <a:rPr kumimoji="0" lang="en-GB" sz="40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 structures can be prepared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No concurrent access to data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FoundrySterling-Book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In fact, though: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Data may be subject to change (e.g., CRUD, social media analysis)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Write and reads to multimedia database may take place concurrently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Index structures must be able to cope with (concurrent) changes</a:t>
            </a:r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69328550-7213-BA88-AAD0-DA233F79D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75927" y="6254412"/>
            <a:ext cx="2232027" cy="223202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35DC2A-8027-F65D-EB98-0EAD7D124F2A}"/>
              </a:ext>
            </a:extLst>
          </p:cNvPr>
          <p:cNvSpPr/>
          <p:nvPr/>
        </p:nvSpPr>
        <p:spPr>
          <a:xfrm>
            <a:off x="12935345" y="8892028"/>
            <a:ext cx="2045027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pic>
        <p:nvPicPr>
          <p:cNvPr id="10" name="Picture 9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110E8E87-056C-4D01-F41D-9307FA68F1D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0209" y="5165226"/>
            <a:ext cx="727243" cy="545432"/>
          </a:xfrm>
          <a:prstGeom prst="rect">
            <a:avLst/>
          </a:prstGeom>
        </p:spPr>
      </p:pic>
      <p:pic>
        <p:nvPicPr>
          <p:cNvPr id="11" name="Picture 10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D062E962-A43D-CA7C-E87A-DF9644A8173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6759" y="4701384"/>
            <a:ext cx="663073" cy="497305"/>
          </a:xfrm>
          <a:prstGeom prst="rect">
            <a:avLst/>
          </a:prstGeom>
        </p:spPr>
      </p:pic>
      <p:pic>
        <p:nvPicPr>
          <p:cNvPr id="12" name="Picture 11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179CE6A0-ECE8-67CC-C8E8-BBA47173A0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9493" y="4200190"/>
            <a:ext cx="671763" cy="895684"/>
          </a:xfrm>
          <a:prstGeom prst="rect">
            <a:avLst/>
          </a:prstGeom>
        </p:spPr>
      </p:pic>
      <p:pic>
        <p:nvPicPr>
          <p:cNvPr id="13" name="Picture 12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28A00307-4773-F91E-6FD8-4E5F69DBAC8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4025" y="5286070"/>
            <a:ext cx="671763" cy="895684"/>
          </a:xfrm>
          <a:prstGeom prst="rect">
            <a:avLst/>
          </a:prstGeom>
        </p:spPr>
      </p:pic>
      <p:pic>
        <p:nvPicPr>
          <p:cNvPr id="14" name="Picture 13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3A89A047-1FE6-0CDF-9554-0BB1667F7C0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6293" y="3878678"/>
            <a:ext cx="656039" cy="874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E03484-F512-C1E2-EA0F-1352179E27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84875" y="4893219"/>
            <a:ext cx="840929" cy="630697"/>
          </a:xfrm>
          <a:prstGeom prst="rect">
            <a:avLst/>
          </a:prstGeom>
        </p:spPr>
      </p:pic>
      <p:pic>
        <p:nvPicPr>
          <p:cNvPr id="16" name="Picture 15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412BCB6B-6D31-67CA-6D27-360D18EF0E55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85498" y="3905325"/>
            <a:ext cx="656039" cy="874718"/>
          </a:xfrm>
          <a:prstGeom prst="rect">
            <a:avLst/>
          </a:prstGeom>
        </p:spPr>
      </p:pic>
      <p:pic>
        <p:nvPicPr>
          <p:cNvPr id="17" name="Picture 16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58D2D25D-55D8-1C2C-16B6-2C39146A4A2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6294" y="5651345"/>
            <a:ext cx="656039" cy="874718"/>
          </a:xfrm>
          <a:prstGeom prst="rect">
            <a:avLst/>
          </a:prstGeom>
        </p:spPr>
      </p:pic>
      <p:pic>
        <p:nvPicPr>
          <p:cNvPr id="18" name="Picture 17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4A662A54-A9A8-D274-2E64-B705B4368B8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2661" y="5453547"/>
            <a:ext cx="707858" cy="943811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ACC8166-81D1-455F-5F9C-A9E512F79516}"/>
              </a:ext>
            </a:extLst>
          </p:cNvPr>
          <p:cNvSpPr/>
          <p:nvPr/>
        </p:nvSpPr>
        <p:spPr>
          <a:xfrm>
            <a:off x="14333689" y="8982651"/>
            <a:ext cx="505326" cy="517064"/>
          </a:xfrm>
          <a:prstGeom prst="ellipse">
            <a:avLst/>
          </a:prstGeom>
          <a:solidFill>
            <a:srgbClr val="00B050"/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DD107E-6E6B-AE38-3072-637CF36B51C1}"/>
              </a:ext>
            </a:extLst>
          </p:cNvPr>
          <p:cNvSpPr txBox="1"/>
          <p:nvPr/>
        </p:nvSpPr>
        <p:spPr>
          <a:xfrm>
            <a:off x="22217695" y="6911209"/>
            <a:ext cx="2145633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0364F6-5706-693A-021A-D57B5F0C1A38}"/>
              </a:ext>
            </a:extLst>
          </p:cNvPr>
          <p:cNvSpPr txBox="1"/>
          <p:nvPr/>
        </p:nvSpPr>
        <p:spPr>
          <a:xfrm>
            <a:off x="16653798" y="4444836"/>
            <a:ext cx="3178755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Feature transformation</a:t>
            </a:r>
            <a:b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Indexing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1" dirty="0">
                <a:solidFill>
                  <a:schemeClr val="accent2"/>
                </a:solidFill>
              </a:rPr>
              <a:t>Storage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2CA349-177F-FBF4-D831-9AA8618AA300}"/>
              </a:ext>
            </a:extLst>
          </p:cNvPr>
          <p:cNvSpPr txBox="1"/>
          <p:nvPr/>
        </p:nvSpPr>
        <p:spPr>
          <a:xfrm>
            <a:off x="12582613" y="6882997"/>
            <a:ext cx="1011495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offline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5FBE6B-3152-3BB0-1702-C097C8F19CD2}"/>
              </a:ext>
            </a:extLst>
          </p:cNvPr>
          <p:cNvSpPr txBox="1"/>
          <p:nvPr/>
        </p:nvSpPr>
        <p:spPr>
          <a:xfrm>
            <a:off x="12582613" y="7484700"/>
            <a:ext cx="98103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online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6535E2-9FE6-70FD-9DEB-1885B63FE919}"/>
              </a:ext>
            </a:extLst>
          </p:cNvPr>
          <p:cNvSpPr txBox="1"/>
          <p:nvPr/>
        </p:nvSpPr>
        <p:spPr>
          <a:xfrm>
            <a:off x="16790841" y="9241358"/>
            <a:ext cx="2856551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Interpretation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1" dirty="0">
                <a:solidFill>
                  <a:schemeClr val="accent2"/>
                </a:solidFill>
              </a:rPr>
              <a:t>Score Fusion</a:t>
            </a:r>
            <a:br>
              <a:rPr lang="en-GB" sz="2400" b="1" dirty="0">
                <a:solidFill>
                  <a:schemeClr val="accent2"/>
                </a:solidFill>
              </a:rPr>
            </a:br>
            <a:r>
              <a:rPr lang="en-GB" sz="2400" b="1" dirty="0">
                <a:solidFill>
                  <a:schemeClr val="accent2"/>
                </a:solidFill>
              </a:rPr>
              <a:t>Orchestration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BA3DA7-D60A-2668-D8A7-F9DA68B23144}"/>
              </a:ext>
            </a:extLst>
          </p:cNvPr>
          <p:cNvSpPr txBox="1"/>
          <p:nvPr/>
        </p:nvSpPr>
        <p:spPr>
          <a:xfrm>
            <a:off x="13484999" y="11160852"/>
            <a:ext cx="9513936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Rossetto</a:t>
            </a:r>
            <a:r>
              <a:rPr lang="en-GB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(2014). </a:t>
            </a:r>
            <a:r>
              <a:rPr lang="en-GB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Cineast</a:t>
            </a:r>
            <a:r>
              <a:rPr lang="en-GB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multi-feature sketch-based video retrieval engine.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651505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9" grpId="0" animBg="1"/>
      <p:bldP spid="19" grpId="0" animBg="1"/>
      <p:bldP spid="25" grpId="0"/>
      <p:bldP spid="30" grpId="0"/>
      <p:bldP spid="31" grpId="0"/>
      <p:bldP spid="32" grpId="0"/>
      <p:bldP spid="38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AA46-4196-4676-92BA-FC20C708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Quo: Assumption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D298C6-E2D9-92B0-2A4B-9283A63DCBFA}"/>
              </a:ext>
            </a:extLst>
          </p:cNvPr>
          <p:cNvSpPr txBox="1"/>
          <p:nvPr/>
        </p:nvSpPr>
        <p:spPr>
          <a:xfrm>
            <a:off x="879668" y="3279566"/>
            <a:ext cx="10290307" cy="81817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/>
              <a:t>Database User drives execution behaviour: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Simple, pre-determined workloads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Only a matter of “parametrisation” (e.g., query vector)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End-user has system-level knowledge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In fact, though: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Query workloads are very varied (see exploration search axis)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Execution paths impact results (execution time, retrieval quality)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Workloads allow for different trade-offs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User may not be an expert</a:t>
            </a:r>
          </a:p>
        </p:txBody>
      </p:sp>
    </p:spTree>
    <p:extLst>
      <p:ext uri="{BB962C8B-B14F-4D97-AF65-F5344CB8AC3E}">
        <p14:creationId xmlns:p14="http://schemas.microsoft.com/office/powerpoint/2010/main" val="3772077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0331-112B-25B4-DE55-B9A680FF2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0304-0A09-9681-0A25-A6DD4E985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4884821"/>
            <a:ext cx="23145154" cy="7877243"/>
          </a:xfrm>
        </p:spPr>
        <p:txBody>
          <a:bodyPr/>
          <a:lstStyle/>
          <a:p>
            <a:r>
              <a:rPr lang="en-GB" b="1" dirty="0"/>
              <a:t>Conceptual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accent5"/>
                </a:solidFill>
              </a:rPr>
              <a:t> </a:t>
            </a:r>
            <a:r>
              <a:rPr lang="en-GB" dirty="0"/>
              <a:t>for </a:t>
            </a:r>
            <a:r>
              <a:rPr lang="en-GB" i="1" dirty="0">
                <a:solidFill>
                  <a:schemeClr val="accent5"/>
                </a:solidFill>
              </a:rPr>
              <a:t>proximity based queries </a:t>
            </a:r>
            <a:r>
              <a:rPr lang="en-GB" dirty="0"/>
              <a:t>as an extensions of the </a:t>
            </a:r>
            <a:r>
              <a:rPr lang="en-GB" i="1" dirty="0">
                <a:solidFill>
                  <a:schemeClr val="tx1"/>
                </a:solidFill>
              </a:rPr>
              <a:t>relational data model</a:t>
            </a:r>
            <a:r>
              <a:rPr lang="en-GB" dirty="0">
                <a:solidFill>
                  <a:schemeClr val="tx1"/>
                </a:solidFill>
              </a:rPr>
              <a:t> with the aim to maintain the </a:t>
            </a:r>
            <a:r>
              <a:rPr lang="en-GB" i="1" dirty="0">
                <a:solidFill>
                  <a:schemeClr val="accent5"/>
                </a:solidFill>
              </a:rPr>
              <a:t>composability</a:t>
            </a:r>
            <a:r>
              <a:rPr lang="en-GB" dirty="0">
                <a:solidFill>
                  <a:schemeClr val="tx1"/>
                </a:solidFill>
              </a:rPr>
              <a:t> of the relational model to allow for </a:t>
            </a:r>
            <a:r>
              <a:rPr lang="en-GB" i="1" dirty="0">
                <a:solidFill>
                  <a:schemeClr val="accent5"/>
                </a:solidFill>
              </a:rPr>
              <a:t>query execution planning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tx1"/>
                </a:solidFill>
              </a:rPr>
              <a:t>A</a:t>
            </a:r>
            <a:r>
              <a:rPr lang="en-GB" i="1" dirty="0">
                <a:solidFill>
                  <a:schemeClr val="accent5"/>
                </a:solidFill>
              </a:rPr>
              <a:t> cost model </a:t>
            </a:r>
            <a:r>
              <a:rPr lang="en-GB" dirty="0">
                <a:solidFill>
                  <a:schemeClr val="tx1"/>
                </a:solidFill>
              </a:rPr>
              <a:t>for</a:t>
            </a:r>
            <a:r>
              <a:rPr lang="en-GB" i="1" dirty="0">
                <a:solidFill>
                  <a:schemeClr val="tx1"/>
                </a:solidFill>
              </a:rPr>
              <a:t> </a:t>
            </a:r>
            <a:r>
              <a:rPr lang="en-GB" i="1" dirty="0">
                <a:solidFill>
                  <a:schemeClr val="accent5"/>
                </a:solidFill>
              </a:rPr>
              <a:t>query planning</a:t>
            </a:r>
            <a:r>
              <a:rPr lang="en-GB" dirty="0">
                <a:solidFill>
                  <a:schemeClr val="tx1"/>
                </a:solidFill>
              </a:rPr>
              <a:t> that takes the expected and desired quality of results into account, in addition to traditional metrics (e.g., IO or CPU cost)</a:t>
            </a:r>
            <a:endParaRPr lang="en-GB" i="1" dirty="0">
              <a:solidFill>
                <a:schemeClr val="accent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 model for the maintenance of high-dimensional </a:t>
            </a:r>
            <a:r>
              <a:rPr lang="en-GB" i="1" dirty="0">
                <a:solidFill>
                  <a:schemeClr val="accent5"/>
                </a:solidFill>
              </a:rPr>
              <a:t>index structures </a:t>
            </a:r>
            <a:r>
              <a:rPr lang="en-GB" dirty="0">
                <a:solidFill>
                  <a:schemeClr val="tx1"/>
                </a:solidFill>
              </a:rPr>
              <a:t>in the face of </a:t>
            </a:r>
            <a:r>
              <a:rPr lang="en-GB" i="1" dirty="0">
                <a:solidFill>
                  <a:schemeClr val="accent5"/>
                </a:solidFill>
              </a:rPr>
              <a:t>dynamic</a:t>
            </a:r>
            <a:r>
              <a:rPr lang="en-GB" dirty="0">
                <a:solidFill>
                  <a:schemeClr val="tx1"/>
                </a:solidFill>
              </a:rPr>
              <a:t> data.</a:t>
            </a:r>
            <a:r>
              <a:rPr lang="en-GB" i="1" dirty="0">
                <a:solidFill>
                  <a:schemeClr val="accent5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reference implementation</a:t>
            </a:r>
            <a:r>
              <a:rPr lang="en-GB" dirty="0">
                <a:solidFill>
                  <a:schemeClr val="accent5"/>
                </a:solidFill>
              </a:rPr>
              <a:t> </a:t>
            </a:r>
            <a:r>
              <a:rPr lang="en-GB" dirty="0"/>
              <a:t>using the aforementioned models in the form of </a:t>
            </a:r>
            <a:r>
              <a:rPr lang="en-GB" i="1" dirty="0">
                <a:solidFill>
                  <a:schemeClr val="accent5"/>
                </a:solidFill>
              </a:rPr>
              <a:t>Cottontail DB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An </a:t>
            </a:r>
            <a:r>
              <a:rPr lang="en-GB" i="1" dirty="0">
                <a:solidFill>
                  <a:schemeClr val="accent5"/>
                </a:solidFill>
              </a:rPr>
              <a:t>evaluation</a:t>
            </a:r>
            <a:r>
              <a:rPr lang="en-GB" dirty="0">
                <a:solidFill>
                  <a:schemeClr val="tx1"/>
                </a:solidFill>
              </a:rPr>
              <a:t> showing the </a:t>
            </a:r>
            <a:r>
              <a:rPr lang="en-GB" i="1" dirty="0">
                <a:solidFill>
                  <a:schemeClr val="accent5"/>
                </a:solidFill>
              </a:rPr>
              <a:t>effectiveness</a:t>
            </a:r>
            <a:r>
              <a:rPr lang="en-GB" dirty="0">
                <a:solidFill>
                  <a:schemeClr val="tx1"/>
                </a:solidFill>
              </a:rPr>
              <a:t> of both </a:t>
            </a:r>
            <a:r>
              <a:rPr lang="en-GB" i="1" dirty="0">
                <a:solidFill>
                  <a:schemeClr val="accent5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i="1" dirty="0">
                <a:solidFill>
                  <a:schemeClr val="accent5"/>
                </a:solidFill>
              </a:rPr>
              <a:t>implementations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FC7B5-9BF7-7624-5C58-88094D674D62}"/>
              </a:ext>
            </a:extLst>
          </p:cNvPr>
          <p:cNvSpPr txBox="1"/>
          <p:nvPr/>
        </p:nvSpPr>
        <p:spPr>
          <a:xfrm>
            <a:off x="619421" y="2265992"/>
            <a:ext cx="23120153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3600" u="sng" dirty="0">
                <a:latin typeface="+mn-lt"/>
                <a:sym typeface="Wingdings" pitchFamily="2" charset="2"/>
              </a:rPr>
              <a:t>Vision:</a:t>
            </a:r>
            <a:r>
              <a:rPr lang="en-GB" sz="3600" dirty="0">
                <a:latin typeface="+mn-lt"/>
                <a:sym typeface="Wingdings" pitchFamily="2" charset="2"/>
              </a:rPr>
              <a:t> </a:t>
            </a:r>
            <a:r>
              <a:rPr lang="en-GB" sz="3600" i="1" dirty="0">
                <a:latin typeface="+mn-lt"/>
                <a:sym typeface="Wingdings" pitchFamily="2" charset="2"/>
              </a:rPr>
              <a:t>“Bring about </a:t>
            </a:r>
            <a:r>
              <a:rPr lang="en-GB" sz="3600" i="1" dirty="0">
                <a:solidFill>
                  <a:schemeClr val="accent5"/>
                </a:solidFill>
                <a:latin typeface="+mn-lt"/>
                <a:sym typeface="Wingdings" pitchFamily="2" charset="2"/>
              </a:rPr>
              <a:t>convergence</a:t>
            </a:r>
            <a:r>
              <a:rPr lang="en-GB" sz="3600" i="1" dirty="0">
                <a:latin typeface="+mn-lt"/>
                <a:sym typeface="Wingdings" pitchFamily="2" charset="2"/>
              </a:rPr>
              <a:t> between research done in </a:t>
            </a:r>
            <a:r>
              <a:rPr lang="en-GB" sz="3600" i="1" dirty="0">
                <a:solidFill>
                  <a:schemeClr val="accent5"/>
                </a:solidFill>
                <a:latin typeface="+mn-lt"/>
                <a:sym typeface="Wingdings" pitchFamily="2" charset="2"/>
              </a:rPr>
              <a:t>multimedia retrieval</a:t>
            </a:r>
            <a:r>
              <a:rPr lang="en-GB" sz="3600" i="1" dirty="0">
                <a:latin typeface="+mn-lt"/>
                <a:sym typeface="Wingdings" pitchFamily="2" charset="2"/>
              </a:rPr>
              <a:t> and </a:t>
            </a:r>
            <a:r>
              <a:rPr lang="en-GB" sz="3600" i="1" dirty="0">
                <a:solidFill>
                  <a:schemeClr val="accent5"/>
                </a:solidFill>
                <a:latin typeface="+mn-lt"/>
                <a:sym typeface="Wingdings" pitchFamily="2" charset="2"/>
              </a:rPr>
              <a:t>analytics </a:t>
            </a:r>
            <a:r>
              <a:rPr lang="en-GB" sz="3600" i="1" dirty="0">
                <a:latin typeface="+mn-lt"/>
                <a:sym typeface="Wingdings" pitchFamily="2" charset="2"/>
              </a:rPr>
              <a:t>on the one hand and</a:t>
            </a:r>
            <a:r>
              <a:rPr lang="en-GB" sz="3600" i="1" dirty="0">
                <a:solidFill>
                  <a:schemeClr val="accent5"/>
                </a:solidFill>
                <a:latin typeface="+mn-lt"/>
                <a:sym typeface="Wingdings" pitchFamily="2" charset="2"/>
              </a:rPr>
              <a:t> databases </a:t>
            </a:r>
            <a:r>
              <a:rPr lang="en-GB" sz="3600" i="1" dirty="0">
                <a:latin typeface="+mn-lt"/>
                <a:sym typeface="Wingdings" pitchFamily="2" charset="2"/>
              </a:rPr>
              <a:t>on the other hand to design the </a:t>
            </a:r>
            <a:r>
              <a:rPr lang="en-GB" sz="3600" i="1" dirty="0">
                <a:solidFill>
                  <a:schemeClr val="accent5"/>
                </a:solidFill>
                <a:latin typeface="+mn-lt"/>
                <a:sym typeface="Wingdings" pitchFamily="2" charset="2"/>
              </a:rPr>
              <a:t>blueprints for a database management system </a:t>
            </a:r>
            <a:r>
              <a:rPr lang="en-GB" sz="3600" i="1" dirty="0">
                <a:latin typeface="+mn-lt"/>
                <a:sym typeface="Wingdings" pitchFamily="2" charset="2"/>
              </a:rPr>
              <a:t>(DBMS) for multimedia data that can cope with the broad range of requirements that multimedia retrieval and multimedia analytics bring.”</a:t>
            </a:r>
            <a:endParaRPr lang="en-GB" sz="3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142991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FF"/>
      </a:hlink>
      <a:folHlink>
        <a:srgbClr val="FF00FF"/>
      </a:folHlink>
    </a:clrScheme>
    <a:fontScheme name="Default">
      <a:majorFont>
        <a:latin typeface="FoundrySterling-Book"/>
        <a:ea typeface="FoundrySterling-Book"/>
        <a:cs typeface="FoundrySterling-Book"/>
      </a:majorFont>
      <a:minorFont>
        <a:latin typeface="FoundrySterling-Demi"/>
        <a:ea typeface="FoundrySterling-Demi"/>
        <a:cs typeface="FoundrySterling-Demi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5D6D2"/>
        </a:solidFill>
        <a:ln w="25400" cap="flat">
          <a:solidFill>
            <a:srgbClr val="24A5A5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3">
                <a:lumOff val="-4117"/>
              </a:schemeClr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2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FF"/>
      </a:hlink>
      <a:folHlink>
        <a:srgbClr val="FF00FF"/>
      </a:folHlink>
    </a:clrScheme>
    <a:fontScheme name="Default">
      <a:majorFont>
        <a:latin typeface="FoundrySterling-Book"/>
        <a:ea typeface="FoundrySterling-Book"/>
        <a:cs typeface="FoundrySterling-Book"/>
      </a:majorFont>
      <a:minorFont>
        <a:latin typeface="FoundrySterling-Demi"/>
        <a:ea typeface="FoundrySterling-Demi"/>
        <a:cs typeface="FoundrySterling-Demi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5D6D2"/>
        </a:solidFill>
        <a:ln w="25400" cap="flat">
          <a:solidFill>
            <a:srgbClr val="24A5A5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3">
                <a:lumOff val="-4117"/>
              </a:schemeClr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2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3181</TotalTime>
  <Words>1248</Words>
  <Application>Microsoft Macintosh PowerPoint</Application>
  <PresentationFormat>Custom</PresentationFormat>
  <Paragraphs>237</Paragraphs>
  <Slides>27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Cambria Math</vt:lpstr>
      <vt:lpstr>FoundrySterling-Book</vt:lpstr>
      <vt:lpstr>FoundrySterling-Demi</vt:lpstr>
      <vt:lpstr>Helvetica Neue</vt:lpstr>
      <vt:lpstr>Monaco</vt:lpstr>
      <vt:lpstr>Default</vt:lpstr>
      <vt:lpstr>Data Management for Dynamic Multimedia Analytics and Retrieval</vt:lpstr>
      <vt:lpstr>Motivation: Ubiquitous Multimedia</vt:lpstr>
      <vt:lpstr>Properties of Multimedia Data</vt:lpstr>
      <vt:lpstr>State of the Art in Multimedia Retrieval</vt:lpstr>
      <vt:lpstr>What about more Complex Applications?</vt:lpstr>
      <vt:lpstr>Challenging the Status Quo: Assumption 1</vt:lpstr>
      <vt:lpstr>Challenging the Status Quo: Assumption 2</vt:lpstr>
      <vt:lpstr>Challenging the Status Quo: Assumption 3</vt:lpstr>
      <vt:lpstr>Contributions</vt:lpstr>
      <vt:lpstr>A Relational Model to Accommodate Proximity Based Queries</vt:lpstr>
      <vt:lpstr>A Relational Model to Accommodate Proximity Based Queries Planning and Optimising the Query</vt:lpstr>
      <vt:lpstr>A Cost Model for Results Quality</vt:lpstr>
      <vt:lpstr>High-Dimensional Index Maintainance</vt:lpstr>
      <vt:lpstr>Putting Everything Together</vt:lpstr>
      <vt:lpstr>Evaluation: Setup</vt:lpstr>
      <vt:lpstr>Evaluation: The Effect of Query Execution Planning</vt:lpstr>
      <vt:lpstr>Evaluation: The Effect of Query Execution Planning - Discussion</vt:lpstr>
      <vt:lpstr>Evaluation: The Effect of Changing Data</vt:lpstr>
      <vt:lpstr>Evaluation: The Effect of Changing Data - Discussion</vt:lpstr>
      <vt:lpstr>Conclusion</vt:lpstr>
      <vt:lpstr>Future Work</vt:lpstr>
      <vt:lpstr>Thank you!  Questions?</vt:lpstr>
      <vt:lpstr>PowerPoint Presentation</vt:lpstr>
      <vt:lpstr>Motivation: Working with Multimedia Data Collections (Idealised Case)</vt:lpstr>
      <vt:lpstr>Motivation: Working with Multimedia Data Collections (Actual Case)</vt:lpstr>
      <vt:lpstr>Motivation: Working with Multimedia Data Collections (Actual Case)</vt:lpstr>
      <vt:lpstr>Motivation: Working with Multimedia Data Collections (Actual Case)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Ralph Gasser</cp:lastModifiedBy>
  <cp:revision>45</cp:revision>
  <dcterms:modified xsi:type="dcterms:W3CDTF">2022-11-16T04:48:00Z</dcterms:modified>
</cp:coreProperties>
</file>